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Average"/>
      <p:regular r:id="rId38"/>
    </p:embeddedFont>
    <p:embeddedFont>
      <p:font typeface="Oswald"/>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43ACFE2E-CB71-41E8-AD22-44F2A1C03AD4}">
  <a:tblStyle styleId="{43ACFE2E-CB71-41E8-AD22-44F2A1C03AD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Oswald-regular.fntdata"/><Relationship Id="rId16" Type="http://schemas.openxmlformats.org/officeDocument/2006/relationships/slide" Target="slides/slide10.xml"/><Relationship Id="rId38" Type="http://schemas.openxmlformats.org/officeDocument/2006/relationships/font" Target="fonts/Average-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ang.org/papers/BitcoinLatency.pdf" TargetMode="External"/><Relationship Id="rId3" Type="http://schemas.openxmlformats.org/officeDocument/2006/relationships/hyperlink" Target="https://ethereum.stackexchange.com/questions/25664/where-is-blockchain-scalability-bottleneck" TargetMode="External"/><Relationship Id="rId4" Type="http://schemas.openxmlformats.org/officeDocument/2006/relationships/hyperlink" Target="https://www.algorand.com/resources/blog/success-and-momentum-of-algorand-the-platform--technology" TargetMode="External"/><Relationship Id="rId5" Type="http://schemas.openxmlformats.org/officeDocument/2006/relationships/hyperlink" Target="https://arxiv.org/abs/1805.03870"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ang.org/papers/BitcoinLatency.pdf" TargetMode="External"/><Relationship Id="rId3" Type="http://schemas.openxmlformats.org/officeDocument/2006/relationships/hyperlink" Target="https://ethereum.stackexchange.com/questions/25664/where-is-blockchain-scalability-bottleneck" TargetMode="External"/><Relationship Id="rId4" Type="http://schemas.openxmlformats.org/officeDocument/2006/relationships/hyperlink" Target="https://www.algorand.com/resources/blog/success-and-momentum-of-algorand-the-platform--technology" TargetMode="External"/><Relationship Id="rId5" Type="http://schemas.openxmlformats.org/officeDocument/2006/relationships/hyperlink" Target="https://arxiv.org/abs/1805.03870"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933382cec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933382cec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nodes broadcasts the query carrying blue to other nodes. This node does not broadcast to everyone, but randomly sends the query to k nodes for m times within the network. N is the network size.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933382cec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933382cec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Nodes who receiving the query will response with their color. If it is empty, it will change its color based on the received query. Here we can see the white node becomes blue and it broadcasts its new color. Other nodes just response their current color and no change.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7933382cec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7933382cec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workflow of Slush protocol. In this example, the empty node becomes blue and sends out k queries. It will wait for k responses. Once it receives k responses, it will check if blue responses is greater than ⍺. ⍺ is a given parameter for nodes to decide to change color. In this example, if greater, this node keeps blue. If no, it changes to the other color. After m rounds, the node color will be decided.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7933382cec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933382cec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protocol has an issue that, it does not provide strong safety </a:t>
            </a:r>
            <a:r>
              <a:rPr lang="en"/>
              <a:t>guarantee</a:t>
            </a:r>
            <a:r>
              <a:rPr lang="en"/>
              <a:t> when there are Byzantine nodes.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7933382cec_0_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933382cec_0_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comes the modified protocol, snowflake. The difference is that the node has a counter. When the query has a color responses greater than ⍺, cnt increases. If the node color changes, cnt resets to 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Google Shape;269;g7933382cec_0_4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933382cec_0_4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snowflake protocol workflow. We can see when the when there are more blue responses than ⍺, cnt + 1, otherwise cnt resets to 0.</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1" name="Shape 301"/>
        <p:cNvGrpSpPr/>
        <p:nvPr/>
      </p:nvGrpSpPr>
      <p:grpSpPr>
        <a:xfrm>
          <a:off x="0" y="0"/>
          <a:ext cx="0" cy="0"/>
          <a:chOff x="0" y="0"/>
          <a:chExt cx="0" cy="0"/>
        </a:xfrm>
      </p:grpSpPr>
      <p:sp>
        <p:nvSpPr>
          <p:cNvPr id="302" name="Google Shape;302;g79398b4eb5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79398b4eb5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If cnt greater than β, this node confirms current color blue in this example. </a:t>
            </a:r>
            <a:r>
              <a:rPr lang="en"/>
              <a:t>β</a:t>
            </a:r>
            <a:r>
              <a:rPr lang="en"/>
              <a:t> is a given parameter.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0" name="Shape 310"/>
        <p:cNvGrpSpPr/>
        <p:nvPr/>
      </p:nvGrpSpPr>
      <p:grpSpPr>
        <a:xfrm>
          <a:off x="0" y="0"/>
          <a:ext cx="0" cy="0"/>
          <a:chOff x="0" y="0"/>
          <a:chExt cx="0" cy="0"/>
        </a:xfrm>
      </p:grpSpPr>
      <p:sp>
        <p:nvSpPr>
          <p:cNvPr id="311" name="Google Shape;311;g7933382cec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7933382cec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summary of snowflake. </a:t>
            </a:r>
            <a:endParaRPr/>
          </a:p>
          <a:p>
            <a:pPr indent="0" lvl="0" marL="0" rtl="0" algn="l">
              <a:spcBef>
                <a:spcPts val="0"/>
              </a:spcBef>
              <a:spcAft>
                <a:spcPts val="0"/>
              </a:spcAft>
              <a:buNone/>
            </a:pPr>
            <a:r>
              <a:rPr lang="en"/>
              <a:t>Snowflake augments Slush with a single counter that captures the strength of a node’s conviction in its current color.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79398b4eb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79398b4eb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snowball workflow. Now, the node has a new feature called confidence. In this example, the node has blue confidence and yellow confidence. When received blue responses are greater than ⍺, the blue confidence +1 in this example, otherwise, yellow confidence +1. The </a:t>
            </a:r>
            <a:r>
              <a:rPr lang="en"/>
              <a:t>node</a:t>
            </a:r>
            <a:r>
              <a:rPr lang="en"/>
              <a:t> will change color when the opposite color confidence is higher.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79398b4eb5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79398b4eb5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graph to show how the node changes color based on color confidence.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g7933382cec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7933382cec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7933382cec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7933382cec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parameters used in previous protocols.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9" name="Shape 369"/>
        <p:cNvGrpSpPr/>
        <p:nvPr/>
      </p:nvGrpSpPr>
      <p:grpSpPr>
        <a:xfrm>
          <a:off x="0" y="0"/>
          <a:ext cx="0" cy="0"/>
          <a:chOff x="0" y="0"/>
          <a:chExt cx="0" cy="0"/>
        </a:xfrm>
      </p:grpSpPr>
      <p:sp>
        <p:nvSpPr>
          <p:cNvPr id="370" name="Google Shape;370;g79398b4eb5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79398b4eb5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safety and liveness. Also, we can know how to get the bound on liveness. Especially how to define the f, m values.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5" name="Shape 375"/>
        <p:cNvGrpSpPr/>
        <p:nvPr/>
      </p:nvGrpSpPr>
      <p:grpSpPr>
        <a:xfrm>
          <a:off x="0" y="0"/>
          <a:ext cx="0" cy="0"/>
          <a:chOff x="0" y="0"/>
          <a:chExt cx="0" cy="0"/>
        </a:xfrm>
      </p:grpSpPr>
      <p:sp>
        <p:nvSpPr>
          <p:cNvPr id="376" name="Google Shape;376;g79398b4eb5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79398b4eb5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paper, the authors spend lots of pages on the evaluation. I will show it from the following 7 sections. In the previous 4 sections, some data is not provided in the paper. I get them from google. So we can have a better and clear </a:t>
            </a:r>
            <a:r>
              <a:rPr lang="en"/>
              <a:t>comparison</a:t>
            </a:r>
            <a:r>
              <a:rPr lang="en"/>
              <a:t>.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79398b4eb5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79398b4eb5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throughput view, we can see Avalanche is better on both batch size and transaction per second. </a:t>
            </a:r>
            <a:endParaRPr/>
          </a:p>
          <a:p>
            <a:pPr indent="0" lvl="0" marL="0" rtl="0" algn="l">
              <a:spcBef>
                <a:spcPts val="0"/>
              </a:spcBef>
              <a:spcAft>
                <a:spcPts val="0"/>
              </a:spcAft>
              <a:buNone/>
            </a:pPr>
            <a:r>
              <a:rPr lang="en"/>
              <a:t>We can see under bath size 20 and 40, tps is around 6.8K and 7.2K, which are better than other protocols no matter the batch size or tps.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79398b4eb5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79398b4eb5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Avalanche has a good scalability. When node number increases, its throughput does not drop even raises until 1000 nodes. The authors do not provide the data in the table and I collect them from google. We can see for now, this system does not have advantage.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79398b4eb5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79398b4eb5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Very clear that, the authors point out this system has a bottleneck on cryptography</a:t>
            </a:r>
            <a:r>
              <a:rPr lang="en"/>
              <a:t>美  </a:t>
            </a:r>
            <a:r>
              <a:rPr lang="en"/>
              <a:t>[krɪpˈtɑːɡrəfi]</a:t>
            </a:r>
            <a:r>
              <a:rPr lang="en"/>
              <a:t>. </a:t>
            </a:r>
            <a:endParaRPr/>
          </a:p>
          <a:p>
            <a:pPr indent="0" lvl="0" marL="0" rtl="0" algn="l">
              <a:spcBef>
                <a:spcPts val="0"/>
              </a:spcBef>
              <a:spcAft>
                <a:spcPts val="0"/>
              </a:spcAft>
              <a:buNone/>
            </a:pPr>
            <a:r>
              <a:rPr lang="en"/>
              <a:t>When it is disabled, the throughput is 2.6 times higher.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4" name="Shape 404"/>
        <p:cNvGrpSpPr/>
        <p:nvPr/>
      </p:nvGrpSpPr>
      <p:grpSpPr>
        <a:xfrm>
          <a:off x="0" y="0"/>
          <a:ext cx="0" cy="0"/>
          <a:chOff x="0" y="0"/>
          <a:chExt cx="0" cy="0"/>
        </a:xfrm>
      </p:grpSpPr>
      <p:sp>
        <p:nvSpPr>
          <p:cNvPr id="405" name="Google Shape;405;g79398b4eb5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79398b4eb5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latency graphes. This system does have great advantage over others. I collect the data in the table from google. </a:t>
            </a:r>
            <a:endParaRPr/>
          </a:p>
          <a:p>
            <a:pPr indent="0" lvl="0" marL="0" rtl="0" algn="l">
              <a:spcBef>
                <a:spcPts val="0"/>
              </a:spcBef>
              <a:spcAft>
                <a:spcPts val="0"/>
              </a:spcAft>
              <a:buNone/>
            </a:pPr>
            <a:r>
              <a:rPr lang="en"/>
              <a:t>Left graph is the distribution of single tx latency. The right side is about cumulative distribution about accumulated transaction over time. We can see most of them are confirmed between 0.206 and 0.446 s. </a:t>
            </a:r>
            <a:endParaRPr/>
          </a:p>
          <a:p>
            <a:pPr indent="0" lvl="0" marL="0" rtl="0" algn="l">
              <a:spcBef>
                <a:spcPts val="0"/>
              </a:spcBef>
              <a:spcAft>
                <a:spcPts val="0"/>
              </a:spcAft>
              <a:buNone/>
            </a:pPr>
            <a:r>
              <a:rPr lang="en"/>
              <a:t>Compared with other systems, this one is pretty good.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CDF: </a:t>
            </a:r>
            <a:r>
              <a:rPr lang="en"/>
              <a:t>cumulative</a:t>
            </a:r>
            <a:r>
              <a:rPr lang="en"/>
              <a:t> distribution function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Bitcoin 5 mins: </a:t>
            </a:r>
            <a:r>
              <a:rPr lang="en" u="sng">
                <a:solidFill>
                  <a:schemeClr val="hlink"/>
                </a:solidFill>
                <a:hlinkClick r:id="rId2"/>
              </a:rPr>
              <a:t>https://www.iang.org/papers/BitcoinLatency.pdf</a:t>
            </a:r>
            <a:endParaRPr/>
          </a:p>
          <a:p>
            <a:pPr indent="0" lvl="0" marL="0" rtl="0" algn="l">
              <a:spcBef>
                <a:spcPts val="0"/>
              </a:spcBef>
              <a:spcAft>
                <a:spcPts val="0"/>
              </a:spcAft>
              <a:buNone/>
            </a:pPr>
            <a:r>
              <a:rPr lang="en"/>
              <a:t>Ethereum 12.5 s: </a:t>
            </a:r>
            <a:r>
              <a:rPr lang="en" u="sng">
                <a:solidFill>
                  <a:schemeClr val="hlink"/>
                </a:solidFill>
                <a:hlinkClick r:id="rId3"/>
              </a:rPr>
              <a:t>https://ethereum.stackexchange.com/questions/25664/where-is-blockchain-scalability-bottleneck</a:t>
            </a:r>
            <a:endParaRPr/>
          </a:p>
          <a:p>
            <a:pPr indent="0" lvl="0" marL="0" rtl="0" algn="l">
              <a:spcBef>
                <a:spcPts val="0"/>
              </a:spcBef>
              <a:spcAft>
                <a:spcPts val="0"/>
              </a:spcAft>
              <a:buNone/>
            </a:pPr>
            <a:r>
              <a:rPr lang="en"/>
              <a:t>Algorand 5s:</a:t>
            </a:r>
            <a:endParaRPr/>
          </a:p>
          <a:p>
            <a:pPr indent="0" lvl="0" marL="0" rtl="0" algn="l">
              <a:spcBef>
                <a:spcPts val="0"/>
              </a:spcBef>
              <a:spcAft>
                <a:spcPts val="0"/>
              </a:spcAft>
              <a:buNone/>
            </a:pPr>
            <a:r>
              <a:rPr lang="en" u="sng">
                <a:solidFill>
                  <a:schemeClr val="hlink"/>
                </a:solidFill>
                <a:hlinkClick r:id="rId4"/>
              </a:rPr>
              <a:t>https://www.algorand.com/resources/blog/success-and-momentum-of-algorand-the-platform--technology</a:t>
            </a:r>
            <a:endParaRPr/>
          </a:p>
          <a:p>
            <a:pPr indent="0" lvl="0" marL="0" rtl="0" algn="l">
              <a:spcBef>
                <a:spcPts val="0"/>
              </a:spcBef>
              <a:spcAft>
                <a:spcPts val="0"/>
              </a:spcAft>
              <a:buNone/>
            </a:pPr>
            <a:r>
              <a:rPr lang="en"/>
              <a:t>Conflux 4.5-7.4:</a:t>
            </a:r>
            <a:endParaRPr/>
          </a:p>
          <a:p>
            <a:pPr indent="0" lvl="0" marL="0" rtl="0" algn="l">
              <a:spcBef>
                <a:spcPts val="0"/>
              </a:spcBef>
              <a:spcAft>
                <a:spcPts val="0"/>
              </a:spcAft>
              <a:buNone/>
            </a:pPr>
            <a:r>
              <a:rPr lang="en" u="sng">
                <a:solidFill>
                  <a:schemeClr val="hlink"/>
                </a:solidFill>
                <a:hlinkClick r:id="rId5"/>
              </a:rPr>
              <a:t>https://arxiv.org/abs/1805.03870</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2" name="Shape 412"/>
        <p:cNvGrpSpPr/>
        <p:nvPr/>
      </p:nvGrpSpPr>
      <p:grpSpPr>
        <a:xfrm>
          <a:off x="0" y="0"/>
          <a:ext cx="0" cy="0"/>
          <a:chOff x="0" y="0"/>
          <a:chExt cx="0" cy="0"/>
        </a:xfrm>
      </p:grpSpPr>
      <p:sp>
        <p:nvSpPr>
          <p:cNvPr id="413" name="Google Shape;413;g79398b4eb5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79398b4eb5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graph to show latency and node number. Raw means wo signature </a:t>
            </a:r>
            <a:r>
              <a:rPr lang="en"/>
              <a:t>verification</a:t>
            </a:r>
            <a:r>
              <a:rPr lang="en"/>
              <a:t>. B is the batch size. We can see when the node number increase, the latency does not change a lot.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CDF: cumulative distribution function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Bitcoin 5 mins: </a:t>
            </a:r>
            <a:r>
              <a:rPr lang="en" u="sng">
                <a:solidFill>
                  <a:schemeClr val="hlink"/>
                </a:solidFill>
                <a:hlinkClick r:id="rId2"/>
              </a:rPr>
              <a:t>https://www.iang.org/papers/BitcoinLatency.pdf</a:t>
            </a:r>
            <a:endParaRPr/>
          </a:p>
          <a:p>
            <a:pPr indent="0" lvl="0" marL="0" rtl="0" algn="l">
              <a:spcBef>
                <a:spcPts val="0"/>
              </a:spcBef>
              <a:spcAft>
                <a:spcPts val="0"/>
              </a:spcAft>
              <a:buNone/>
            </a:pPr>
            <a:r>
              <a:rPr lang="en"/>
              <a:t>Ethereum 12.5 s: </a:t>
            </a:r>
            <a:r>
              <a:rPr lang="en" u="sng">
                <a:solidFill>
                  <a:schemeClr val="hlink"/>
                </a:solidFill>
                <a:hlinkClick r:id="rId3"/>
              </a:rPr>
              <a:t>https://ethereum.stackexchange.com/questions/25664/where-is-blockchain-scalability-bottleneck</a:t>
            </a:r>
            <a:endParaRPr/>
          </a:p>
          <a:p>
            <a:pPr indent="0" lvl="0" marL="0" rtl="0" algn="l">
              <a:spcBef>
                <a:spcPts val="0"/>
              </a:spcBef>
              <a:spcAft>
                <a:spcPts val="0"/>
              </a:spcAft>
              <a:buNone/>
            </a:pPr>
            <a:r>
              <a:rPr lang="en"/>
              <a:t>Algorand 5s:</a:t>
            </a:r>
            <a:endParaRPr/>
          </a:p>
          <a:p>
            <a:pPr indent="0" lvl="0" marL="0" rtl="0" algn="l">
              <a:spcBef>
                <a:spcPts val="0"/>
              </a:spcBef>
              <a:spcAft>
                <a:spcPts val="0"/>
              </a:spcAft>
              <a:buNone/>
            </a:pPr>
            <a:r>
              <a:rPr lang="en" u="sng">
                <a:solidFill>
                  <a:schemeClr val="hlink"/>
                </a:solidFill>
                <a:hlinkClick r:id="rId4"/>
              </a:rPr>
              <a:t>https://www.algorand.com/resources/blog/success-and-momentum-of-algorand-the-platform--technology</a:t>
            </a:r>
            <a:endParaRPr/>
          </a:p>
          <a:p>
            <a:pPr indent="0" lvl="0" marL="0" rtl="0" algn="l">
              <a:spcBef>
                <a:spcPts val="0"/>
              </a:spcBef>
              <a:spcAft>
                <a:spcPts val="0"/>
              </a:spcAft>
              <a:buNone/>
            </a:pPr>
            <a:r>
              <a:rPr lang="en"/>
              <a:t>Conflux 4.5-7.4:</a:t>
            </a:r>
            <a:endParaRPr/>
          </a:p>
          <a:p>
            <a:pPr indent="0" lvl="0" marL="0" rtl="0" algn="l">
              <a:spcBef>
                <a:spcPts val="0"/>
              </a:spcBef>
              <a:spcAft>
                <a:spcPts val="0"/>
              </a:spcAft>
              <a:buNone/>
            </a:pPr>
            <a:r>
              <a:rPr lang="en" u="sng">
                <a:solidFill>
                  <a:schemeClr val="hlink"/>
                </a:solidFill>
                <a:hlinkClick r:id="rId5"/>
              </a:rPr>
              <a:t>https://arxiv.org/abs/1805.03870</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79398b4eb5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79398b4eb5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the graphes show when rogue [roʊɡ] transactions increase, how much latency time increases and how many throughput are affected. </a:t>
            </a:r>
            <a:endParaRPr/>
          </a:p>
          <a:p>
            <a:pPr indent="0" lvl="0" marL="0" rtl="0" algn="l">
              <a:spcBef>
                <a:spcPts val="0"/>
              </a:spcBef>
              <a:spcAft>
                <a:spcPts val="0"/>
              </a:spcAft>
              <a:buNone/>
            </a:pPr>
            <a:r>
              <a:rPr lang="en"/>
              <a:t>The average latency is slightly affected. But the max latency decreases when rogue tx increases. </a:t>
            </a:r>
            <a:endParaRPr/>
          </a:p>
          <a:p>
            <a:pPr indent="0" lvl="0" marL="0" rtl="0" algn="l">
              <a:spcBef>
                <a:spcPts val="0"/>
              </a:spcBef>
              <a:spcAft>
                <a:spcPts val="0"/>
              </a:spcAft>
              <a:buNone/>
            </a:pPr>
            <a:r>
              <a:rPr lang="en"/>
              <a:t>The throughput is affected. Its performance drops 12%.</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7" name="Shape 427"/>
        <p:cNvGrpSpPr/>
        <p:nvPr/>
      </p:nvGrpSpPr>
      <p:grpSpPr>
        <a:xfrm>
          <a:off x="0" y="0"/>
          <a:ext cx="0" cy="0"/>
          <a:chOff x="0" y="0"/>
          <a:chExt cx="0" cy="0"/>
        </a:xfrm>
      </p:grpSpPr>
      <p:sp>
        <p:nvSpPr>
          <p:cNvPr id="428" name="Google Shape;428;g79398b4eb5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79398b4eb5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the </a:t>
            </a:r>
            <a:r>
              <a:rPr lang="en"/>
              <a:t>graphs</a:t>
            </a:r>
            <a:r>
              <a:rPr lang="en"/>
              <a:t> to show latency distribution when nodes are deployed in 20 cities worldwide. We can see this factor does affect the latency and the performance is 10 times slower than the speed in the AWS.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79398b4eb5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9398b4eb5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AAAAAA"/>
                </a:solidFill>
                <a:highlight>
                  <a:srgbClr val="2C2E30"/>
                </a:highlight>
              </a:rPr>
              <a:t>Avalanche [ˈævəlɑːnʃ]</a:t>
            </a:r>
            <a:endParaRPr sz="1000">
              <a:solidFill>
                <a:srgbClr val="AAAAAA"/>
              </a:solidFill>
              <a:highlight>
                <a:srgbClr val="2C2E30"/>
              </a:highlight>
            </a:endParaRPr>
          </a:p>
          <a:p>
            <a:pPr indent="0" lvl="0" marL="0" rtl="0" algn="l">
              <a:spcBef>
                <a:spcPts val="0"/>
              </a:spcBef>
              <a:spcAft>
                <a:spcPts val="0"/>
              </a:spcAft>
              <a:buNone/>
            </a:pPr>
            <a:r>
              <a:rPr lang="en" sz="1000">
                <a:solidFill>
                  <a:srgbClr val="AAAAAA"/>
                </a:solidFill>
                <a:highlight>
                  <a:srgbClr val="2C2E30"/>
                </a:highlight>
              </a:rPr>
              <a:t>n. 雪崩</a:t>
            </a:r>
            <a:endParaRPr sz="1000">
              <a:solidFill>
                <a:srgbClr val="AAAAAA"/>
              </a:solidFill>
              <a:highlight>
                <a:srgbClr val="2C2E30"/>
              </a:highlight>
            </a:endParaRPr>
          </a:p>
          <a:p>
            <a:pPr indent="0" lvl="0" marL="0" rtl="0" algn="l">
              <a:spcBef>
                <a:spcPts val="0"/>
              </a:spcBef>
              <a:spcAft>
                <a:spcPts val="0"/>
              </a:spcAft>
              <a:buNone/>
            </a:pPr>
            <a:r>
              <a:rPr lang="en" sz="1000">
                <a:solidFill>
                  <a:srgbClr val="AAAAAA"/>
                </a:solidFill>
                <a:highlight>
                  <a:srgbClr val="2C2E30"/>
                </a:highlight>
              </a:rPr>
              <a:t>vt. 雪崩</a:t>
            </a:r>
            <a:endParaRPr sz="1000">
              <a:solidFill>
                <a:srgbClr val="AAAAAA"/>
              </a:solidFill>
              <a:highlight>
                <a:srgbClr val="2C2E30"/>
              </a:highlight>
            </a:endParaRPr>
          </a:p>
          <a:p>
            <a:pPr indent="0" lvl="0" marL="0" rtl="0" algn="l">
              <a:spcBef>
                <a:spcPts val="0"/>
              </a:spcBef>
              <a:spcAft>
                <a:spcPts val="0"/>
              </a:spcAft>
              <a:buNone/>
            </a:pPr>
            <a:r>
              <a:rPr lang="en" sz="1000">
                <a:solidFill>
                  <a:srgbClr val="AAAAAA"/>
                </a:solidFill>
                <a:highlight>
                  <a:srgbClr val="2C2E30"/>
                </a:highlight>
              </a:rPr>
              <a:t>vi. 崩塌</a:t>
            </a:r>
            <a:endParaRPr sz="1000">
              <a:solidFill>
                <a:srgbClr val="AAAAAA"/>
              </a:solidFill>
              <a:highlight>
                <a:srgbClr val="2C2E30"/>
              </a:highlight>
            </a:endParaRPr>
          </a:p>
          <a:p>
            <a:pPr indent="0" lvl="0" marL="0" rtl="0" algn="l">
              <a:spcBef>
                <a:spcPts val="0"/>
              </a:spcBef>
              <a:spcAft>
                <a:spcPts val="0"/>
              </a:spcAft>
              <a:buNone/>
            </a:pPr>
            <a:r>
              <a:t/>
            </a:r>
            <a:endParaRPr sz="1000">
              <a:solidFill>
                <a:srgbClr val="AAAAAA"/>
              </a:solidFill>
              <a:highlight>
                <a:srgbClr val="2C2E30"/>
              </a:highlight>
            </a:endParaRPr>
          </a:p>
          <a:p>
            <a:pPr indent="0" lvl="0" marL="0" rtl="0" algn="l">
              <a:spcBef>
                <a:spcPts val="0"/>
              </a:spcBef>
              <a:spcAft>
                <a:spcPts val="0"/>
              </a:spcAft>
              <a:buNone/>
            </a:pPr>
            <a:r>
              <a:t/>
            </a:r>
            <a:endParaRPr sz="1000">
              <a:solidFill>
                <a:srgbClr val="AAAAAA"/>
              </a:solidFill>
              <a:highlight>
                <a:srgbClr val="2C2E30"/>
              </a:highlight>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4" name="Shape 434"/>
        <p:cNvGrpSpPr/>
        <p:nvPr/>
      </p:nvGrpSpPr>
      <p:grpSpPr>
        <a:xfrm>
          <a:off x="0" y="0"/>
          <a:ext cx="0" cy="0"/>
          <a:chOff x="0" y="0"/>
          <a:chExt cx="0" cy="0"/>
        </a:xfrm>
      </p:grpSpPr>
      <p:sp>
        <p:nvSpPr>
          <p:cNvPr id="435" name="Google Shape;435;g79398b4eb5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79398b4eb5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the table to compare four systems from the five aspects. This system has advantages in all three aspects.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0" name="Shape 440"/>
        <p:cNvGrpSpPr/>
        <p:nvPr/>
      </p:nvGrpSpPr>
      <p:grpSpPr>
        <a:xfrm>
          <a:off x="0" y="0"/>
          <a:ext cx="0" cy="0"/>
          <a:chOff x="0" y="0"/>
          <a:chExt cx="0" cy="0"/>
        </a:xfrm>
      </p:grpSpPr>
      <p:sp>
        <p:nvSpPr>
          <p:cNvPr id="441" name="Google Shape;441;g79398b4eb5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79398b4eb5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79398b4eb5_0_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9398b4eb5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933382cec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933382cec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start with a non-BFT protocol called Slush and pro-gressively build up to Snowflake and Snowball, all based on the same common majority-based metastable voting mechanism.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Slush  [slʌʃ]</a:t>
            </a:r>
            <a:endParaRPr/>
          </a:p>
          <a:p>
            <a:pPr indent="0" lvl="0" marL="0" rtl="0" algn="l">
              <a:spcBef>
                <a:spcPts val="0"/>
              </a:spcBef>
              <a:spcAft>
                <a:spcPts val="0"/>
              </a:spcAft>
              <a:buNone/>
            </a:pPr>
            <a:r>
              <a:rPr lang="en"/>
              <a:t>Snowflake  [ˈsnəʊfleɪk]</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933382cec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933382cec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 color to represent binary values. At first, the sample node does not have a color.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7933382cec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7933382cec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empty node receives a transaction carrying color blue for example.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933382cec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933382cec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the node updates itself as blue since it does not have a color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933382cec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933382cec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node sends queries and communicate with other nodes for color consensus.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tedyin.com/archive/ava-udc.pdf"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tedyin.com/archive/ava-udc.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tedyin.com/archive/ava-udc.pdf"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hyperlink" Target="https://tedyin.com/archive/ava-udc.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hyperlink" Target="https://urbansimplicty.files.wordpress.com/2012/01/splash.jpg" TargetMode="External"/><Relationship Id="rId5" Type="http://schemas.openxmlformats.org/officeDocument/2006/relationships/hyperlink" Target="https://en.wikipedia.org/wiki/Snowflake_(slang)#/media/File:Snowflake_macro_photography_1_(cropped).jpg" TargetMode="External"/><Relationship Id="rId6" Type="http://schemas.openxmlformats.org/officeDocument/2006/relationships/hyperlink" Target="https://www.wikihow.com/Make-a-Snowball#/Image:Make-a-Snowball-Step-15.jpg" TargetMode="External"/><Relationship Id="rId7" Type="http://schemas.openxmlformats.org/officeDocument/2006/relationships/image" Target="../media/image5.png"/><Relationship Id="rId8"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idx="1" type="subTitle"/>
          </p:nvPr>
        </p:nvSpPr>
        <p:spPr>
          <a:xfrm>
            <a:off x="671250" y="29462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Rocket, Maofan Yin, Kevin Sekniqi, Robbert van Renesse, and Emin Gu ̈n Sirer</a:t>
            </a:r>
            <a:endParaRPr/>
          </a:p>
          <a:p>
            <a:pPr indent="0" lvl="0" marL="0" rtl="0" algn="ctr">
              <a:spcBef>
                <a:spcPts val="0"/>
              </a:spcBef>
              <a:spcAft>
                <a:spcPts val="0"/>
              </a:spcAft>
              <a:buNone/>
            </a:pPr>
            <a:r>
              <a:rPr lang="en"/>
              <a:t>Cornell University</a:t>
            </a:r>
            <a:endParaRPr/>
          </a:p>
          <a:p>
            <a:pPr indent="0" lvl="0" marL="0" rtl="0" algn="ctr">
              <a:spcBef>
                <a:spcPts val="0"/>
              </a:spcBef>
              <a:spcAft>
                <a:spcPts val="0"/>
              </a:spcAft>
              <a:buNone/>
            </a:pPr>
            <a:r>
              <a:t/>
            </a:r>
            <a:endParaRPr/>
          </a:p>
        </p:txBody>
      </p:sp>
      <p:sp>
        <p:nvSpPr>
          <p:cNvPr id="60" name="Google Shape;60;p13"/>
          <p:cNvSpPr txBox="1"/>
          <p:nvPr/>
        </p:nvSpPr>
        <p:spPr>
          <a:xfrm>
            <a:off x="147475" y="990800"/>
            <a:ext cx="8904300" cy="1730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FFFFFF"/>
                </a:solidFill>
                <a:latin typeface="Oswald"/>
                <a:ea typeface="Oswald"/>
                <a:cs typeface="Oswald"/>
                <a:sym typeface="Oswald"/>
              </a:rPr>
              <a:t>Scalable and Probabilistic Leaderless BFT Consensus through Metastability</a:t>
            </a:r>
            <a:endParaRPr sz="4800">
              <a:solidFill>
                <a:srgbClr val="FFFFFF"/>
              </a:solidFill>
              <a:latin typeface="Oswald"/>
              <a:ea typeface="Oswald"/>
              <a:cs typeface="Oswald"/>
              <a:sym typeface="Oswald"/>
            </a:endParaRPr>
          </a:p>
        </p:txBody>
      </p:sp>
      <p:sp>
        <p:nvSpPr>
          <p:cNvPr id="61" name="Google Shape;61;p13"/>
          <p:cNvSpPr txBox="1"/>
          <p:nvPr/>
        </p:nvSpPr>
        <p:spPr>
          <a:xfrm>
            <a:off x="671250" y="3980401"/>
            <a:ext cx="7801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rgbClr val="FFFFFF"/>
                </a:solidFill>
                <a:latin typeface="Oswald"/>
                <a:ea typeface="Oswald"/>
                <a:cs typeface="Oswald"/>
                <a:sym typeface="Oswald"/>
              </a:rPr>
              <a:t>Presenter: Jinyue Song</a:t>
            </a:r>
            <a:endParaRPr sz="3000">
              <a:solidFill>
                <a:srgbClr val="FFFFFF"/>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34" name="Google Shape;134;p22"/>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2"/>
          <p:cNvSpPr/>
          <p:nvPr/>
        </p:nvSpPr>
        <p:spPr>
          <a:xfrm>
            <a:off x="36397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2"/>
          <p:cNvSpPr/>
          <p:nvPr/>
        </p:nvSpPr>
        <p:spPr>
          <a:xfrm>
            <a:off x="36397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2"/>
          <p:cNvSpPr/>
          <p:nvPr/>
        </p:nvSpPr>
        <p:spPr>
          <a:xfrm>
            <a:off x="4666875" y="11892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2"/>
          <p:cNvSpPr/>
          <p:nvPr/>
        </p:nvSpPr>
        <p:spPr>
          <a:xfrm>
            <a:off x="46668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p:nvPr/>
        </p:nvSpPr>
        <p:spPr>
          <a:xfrm>
            <a:off x="466687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2"/>
          <p:cNvSpPr/>
          <p:nvPr/>
        </p:nvSpPr>
        <p:spPr>
          <a:xfrm>
            <a:off x="46668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2"/>
          <p:cNvSpPr/>
          <p:nvPr/>
        </p:nvSpPr>
        <p:spPr>
          <a:xfrm>
            <a:off x="56940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56940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a:off x="569402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a:off x="672117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67211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67211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3639725" y="21868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5694025" y="2228025"/>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2"/>
          <p:cNvSpPr/>
          <p:nvPr/>
        </p:nvSpPr>
        <p:spPr>
          <a:xfrm>
            <a:off x="6721175" y="3184400"/>
            <a:ext cx="618300" cy="5727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2"/>
          <p:cNvSpPr/>
          <p:nvPr/>
        </p:nvSpPr>
        <p:spPr>
          <a:xfrm>
            <a:off x="3639725" y="41820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 name="Google Shape;151;p22"/>
          <p:cNvCxnSpPr>
            <a:stCxn id="134" idx="6"/>
            <a:endCxn id="147" idx="2"/>
          </p:cNvCxnSpPr>
          <p:nvPr/>
        </p:nvCxnSpPr>
        <p:spPr>
          <a:xfrm flipH="1" rot="10800000">
            <a:off x="1726300" y="2473250"/>
            <a:ext cx="1913400" cy="424800"/>
          </a:xfrm>
          <a:prstGeom prst="straightConnector1">
            <a:avLst/>
          </a:prstGeom>
          <a:noFill/>
          <a:ln cap="flat" cmpd="sng" w="9525">
            <a:solidFill>
              <a:srgbClr val="FFFFFF"/>
            </a:solidFill>
            <a:prstDash val="solid"/>
            <a:round/>
            <a:headEnd len="med" w="med" type="none"/>
            <a:tailEnd len="med" w="med" type="triangle"/>
          </a:ln>
        </p:spPr>
      </p:cxnSp>
      <p:cxnSp>
        <p:nvCxnSpPr>
          <p:cNvPr id="152" name="Google Shape;152;p22"/>
          <p:cNvCxnSpPr>
            <a:stCxn id="134" idx="6"/>
            <a:endCxn id="138" idx="2"/>
          </p:cNvCxnSpPr>
          <p:nvPr/>
        </p:nvCxnSpPr>
        <p:spPr>
          <a:xfrm flipH="1" rot="10800000">
            <a:off x="1726300" y="2514350"/>
            <a:ext cx="2940600" cy="383700"/>
          </a:xfrm>
          <a:prstGeom prst="straightConnector1">
            <a:avLst/>
          </a:prstGeom>
          <a:noFill/>
          <a:ln cap="flat" cmpd="sng" w="9525">
            <a:solidFill>
              <a:srgbClr val="FFFFFF"/>
            </a:solidFill>
            <a:prstDash val="solid"/>
            <a:round/>
            <a:headEnd len="med" w="med" type="none"/>
            <a:tailEnd len="med" w="med" type="triangle"/>
          </a:ln>
        </p:spPr>
      </p:cxnSp>
      <p:cxnSp>
        <p:nvCxnSpPr>
          <p:cNvPr id="153" name="Google Shape;153;p22"/>
          <p:cNvCxnSpPr>
            <a:stCxn id="134" idx="6"/>
            <a:endCxn id="149" idx="2"/>
          </p:cNvCxnSpPr>
          <p:nvPr/>
        </p:nvCxnSpPr>
        <p:spPr>
          <a:xfrm>
            <a:off x="1726300" y="2898050"/>
            <a:ext cx="4995000" cy="572700"/>
          </a:xfrm>
          <a:prstGeom prst="straightConnector1">
            <a:avLst/>
          </a:prstGeom>
          <a:noFill/>
          <a:ln cap="flat" cmpd="sng" w="9525">
            <a:solidFill>
              <a:srgbClr val="FFFFFF"/>
            </a:solidFill>
            <a:prstDash val="solid"/>
            <a:round/>
            <a:headEnd len="med" w="med" type="none"/>
            <a:tailEnd len="med" w="med" type="triangle"/>
          </a:ln>
        </p:spPr>
      </p:cxnSp>
      <p:cxnSp>
        <p:nvCxnSpPr>
          <p:cNvPr id="154" name="Google Shape;154;p22"/>
          <p:cNvCxnSpPr>
            <a:stCxn id="134" idx="6"/>
            <a:endCxn id="139" idx="2"/>
          </p:cNvCxnSpPr>
          <p:nvPr/>
        </p:nvCxnSpPr>
        <p:spPr>
          <a:xfrm>
            <a:off x="1726300" y="2898050"/>
            <a:ext cx="2940600" cy="572700"/>
          </a:xfrm>
          <a:prstGeom prst="straightConnector1">
            <a:avLst/>
          </a:prstGeom>
          <a:noFill/>
          <a:ln cap="flat" cmpd="sng" w="9525">
            <a:solidFill>
              <a:srgbClr val="FFFFFF"/>
            </a:solidFill>
            <a:prstDash val="solid"/>
            <a:round/>
            <a:headEnd len="med" w="med" type="none"/>
            <a:tailEnd len="med" w="med" type="triangle"/>
          </a:ln>
        </p:spPr>
      </p:cxnSp>
      <p:cxnSp>
        <p:nvCxnSpPr>
          <p:cNvPr id="155" name="Google Shape;155;p22"/>
          <p:cNvCxnSpPr>
            <a:stCxn id="134" idx="6"/>
            <a:endCxn id="136" idx="2"/>
          </p:cNvCxnSpPr>
          <p:nvPr/>
        </p:nvCxnSpPr>
        <p:spPr>
          <a:xfrm>
            <a:off x="1726300" y="2898050"/>
            <a:ext cx="1913400" cy="572700"/>
          </a:xfrm>
          <a:prstGeom prst="straightConnector1">
            <a:avLst/>
          </a:prstGeom>
          <a:noFill/>
          <a:ln cap="flat" cmpd="sng" w="9525">
            <a:solidFill>
              <a:srgbClr val="FFFFFF"/>
            </a:solidFill>
            <a:prstDash val="solid"/>
            <a:round/>
            <a:headEnd len="med" w="med" type="none"/>
            <a:tailEnd len="med" w="med" type="triangle"/>
          </a:ln>
        </p:spPr>
      </p:cxnSp>
      <p:cxnSp>
        <p:nvCxnSpPr>
          <p:cNvPr id="156" name="Google Shape;156;p22"/>
          <p:cNvCxnSpPr>
            <a:stCxn id="134" idx="6"/>
            <a:endCxn id="140" idx="2"/>
          </p:cNvCxnSpPr>
          <p:nvPr/>
        </p:nvCxnSpPr>
        <p:spPr>
          <a:xfrm>
            <a:off x="1726300" y="2898050"/>
            <a:ext cx="2940600" cy="1611600"/>
          </a:xfrm>
          <a:prstGeom prst="straightConnector1">
            <a:avLst/>
          </a:prstGeom>
          <a:noFill/>
          <a:ln cap="flat" cmpd="sng" w="9525">
            <a:solidFill>
              <a:srgbClr val="FFFFFF"/>
            </a:solidFill>
            <a:prstDash val="solid"/>
            <a:round/>
            <a:headEnd len="med" w="med" type="none"/>
            <a:tailEnd len="med" w="med" type="triangle"/>
          </a:ln>
        </p:spPr>
      </p:cxnSp>
      <p:cxnSp>
        <p:nvCxnSpPr>
          <p:cNvPr id="157" name="Google Shape;157;p22"/>
          <p:cNvCxnSpPr>
            <a:stCxn id="134" idx="6"/>
            <a:endCxn id="146" idx="2"/>
          </p:cNvCxnSpPr>
          <p:nvPr/>
        </p:nvCxnSpPr>
        <p:spPr>
          <a:xfrm>
            <a:off x="1726300" y="2898050"/>
            <a:ext cx="4995000" cy="1611600"/>
          </a:xfrm>
          <a:prstGeom prst="straightConnector1">
            <a:avLst/>
          </a:prstGeom>
          <a:noFill/>
          <a:ln cap="flat" cmpd="sng" w="9525">
            <a:solidFill>
              <a:srgbClr val="FFFFFF"/>
            </a:solidFill>
            <a:prstDash val="solid"/>
            <a:round/>
            <a:headEnd len="med" w="med" type="none"/>
            <a:tailEnd len="med" w="med" type="triangle"/>
          </a:ln>
        </p:spPr>
      </p:cxnSp>
      <p:sp>
        <p:nvSpPr>
          <p:cNvPr id="158" name="Google Shape;158;p22"/>
          <p:cNvSpPr txBox="1"/>
          <p:nvPr/>
        </p:nvSpPr>
        <p:spPr>
          <a:xfrm>
            <a:off x="431550" y="1432600"/>
            <a:ext cx="25542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dk1"/>
                </a:solidFill>
                <a:latin typeface="Oswald"/>
                <a:ea typeface="Oswald"/>
                <a:cs typeface="Oswald"/>
                <a:sym typeface="Oswald"/>
              </a:rPr>
              <a:t>Sample k out of N for m rounds</a:t>
            </a:r>
            <a:endParaRPr sz="3000">
              <a:solidFill>
                <a:schemeClr val="dk1"/>
              </a:solidFill>
              <a:latin typeface="Oswald"/>
              <a:ea typeface="Oswald"/>
              <a:cs typeface="Oswald"/>
              <a:sym typeface="Oswald"/>
            </a:endParaRPr>
          </a:p>
        </p:txBody>
      </p:sp>
      <p:sp>
        <p:nvSpPr>
          <p:cNvPr id="159" name="Google Shape;159;p22"/>
          <p:cNvSpPr txBox="1"/>
          <p:nvPr/>
        </p:nvSpPr>
        <p:spPr>
          <a:xfrm>
            <a:off x="256600" y="4827375"/>
            <a:ext cx="5178600" cy="3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Design reference: </a:t>
            </a:r>
            <a:r>
              <a:rPr lang="en" sz="1100" u="sng">
                <a:solidFill>
                  <a:schemeClr val="hlink"/>
                </a:solidFill>
                <a:hlinkClick r:id="rId3"/>
              </a:rPr>
              <a:t>https://tedyin.com/archive/ava-udc.pdf</a:t>
            </a:r>
            <a:endParaRPr>
              <a:latin typeface="Average"/>
              <a:ea typeface="Average"/>
              <a:cs typeface="Average"/>
              <a:sym typeface="Average"/>
            </a:endParaRPr>
          </a:p>
        </p:txBody>
      </p:sp>
      <p:sp>
        <p:nvSpPr>
          <p:cNvPr id="160" name="Google Shape;160;p22"/>
          <p:cNvSpPr txBox="1"/>
          <p:nvPr/>
        </p:nvSpPr>
        <p:spPr>
          <a:xfrm>
            <a:off x="7534500" y="4105500"/>
            <a:ext cx="1609500" cy="103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k: sample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N: network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m: round number</a:t>
            </a:r>
            <a:endParaRPr sz="1800">
              <a:solidFill>
                <a:schemeClr val="dk1"/>
              </a:solidFill>
              <a:latin typeface="Oswald"/>
              <a:ea typeface="Oswald"/>
              <a:cs typeface="Oswald"/>
              <a:sym typeface="Oswa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66" name="Google Shape;166;p23"/>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3"/>
          <p:cNvSpPr/>
          <p:nvPr/>
        </p:nvSpPr>
        <p:spPr>
          <a:xfrm>
            <a:off x="36397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3"/>
          <p:cNvSpPr/>
          <p:nvPr/>
        </p:nvSpPr>
        <p:spPr>
          <a:xfrm>
            <a:off x="36397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3"/>
          <p:cNvSpPr/>
          <p:nvPr/>
        </p:nvSpPr>
        <p:spPr>
          <a:xfrm>
            <a:off x="4666875" y="11892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3"/>
          <p:cNvSpPr/>
          <p:nvPr/>
        </p:nvSpPr>
        <p:spPr>
          <a:xfrm>
            <a:off x="46668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a:off x="466687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p:nvPr/>
        </p:nvSpPr>
        <p:spPr>
          <a:xfrm>
            <a:off x="46668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3"/>
          <p:cNvSpPr/>
          <p:nvPr/>
        </p:nvSpPr>
        <p:spPr>
          <a:xfrm>
            <a:off x="56940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3"/>
          <p:cNvSpPr/>
          <p:nvPr/>
        </p:nvSpPr>
        <p:spPr>
          <a:xfrm>
            <a:off x="56940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3"/>
          <p:cNvSpPr/>
          <p:nvPr/>
        </p:nvSpPr>
        <p:spPr>
          <a:xfrm>
            <a:off x="569402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3"/>
          <p:cNvSpPr/>
          <p:nvPr/>
        </p:nvSpPr>
        <p:spPr>
          <a:xfrm>
            <a:off x="672117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3"/>
          <p:cNvSpPr/>
          <p:nvPr/>
        </p:nvSpPr>
        <p:spPr>
          <a:xfrm>
            <a:off x="67211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a:off x="67211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a:off x="3639725" y="21868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Oswald"/>
              <a:ea typeface="Oswald"/>
              <a:cs typeface="Oswald"/>
              <a:sym typeface="Oswald"/>
            </a:endParaRPr>
          </a:p>
        </p:txBody>
      </p:sp>
      <p:sp>
        <p:nvSpPr>
          <p:cNvPr id="180" name="Google Shape;180;p23"/>
          <p:cNvSpPr/>
          <p:nvPr/>
        </p:nvSpPr>
        <p:spPr>
          <a:xfrm>
            <a:off x="5694025" y="2228025"/>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672117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p:txBody>
      </p:sp>
      <p:sp>
        <p:nvSpPr>
          <p:cNvPr id="182" name="Google Shape;182;p23"/>
          <p:cNvSpPr/>
          <p:nvPr/>
        </p:nvSpPr>
        <p:spPr>
          <a:xfrm>
            <a:off x="3639725" y="41820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23"/>
          <p:cNvCxnSpPr>
            <a:stCxn id="166" idx="6"/>
            <a:endCxn id="179" idx="2"/>
          </p:cNvCxnSpPr>
          <p:nvPr/>
        </p:nvCxnSpPr>
        <p:spPr>
          <a:xfrm flipH="1" rot="10800000">
            <a:off x="1726300" y="2473250"/>
            <a:ext cx="1913400" cy="424800"/>
          </a:xfrm>
          <a:prstGeom prst="straightConnector1">
            <a:avLst/>
          </a:prstGeom>
          <a:noFill/>
          <a:ln cap="flat" cmpd="sng" w="9525">
            <a:solidFill>
              <a:srgbClr val="FFFFFF"/>
            </a:solidFill>
            <a:prstDash val="solid"/>
            <a:round/>
            <a:headEnd len="med" w="med" type="none"/>
            <a:tailEnd len="med" w="med" type="triangle"/>
          </a:ln>
        </p:spPr>
      </p:cxnSp>
      <p:cxnSp>
        <p:nvCxnSpPr>
          <p:cNvPr id="184" name="Google Shape;184;p23"/>
          <p:cNvCxnSpPr>
            <a:stCxn id="166" idx="6"/>
            <a:endCxn id="170" idx="2"/>
          </p:cNvCxnSpPr>
          <p:nvPr/>
        </p:nvCxnSpPr>
        <p:spPr>
          <a:xfrm flipH="1" rot="10800000">
            <a:off x="1726300" y="2514350"/>
            <a:ext cx="2940600" cy="383700"/>
          </a:xfrm>
          <a:prstGeom prst="straightConnector1">
            <a:avLst/>
          </a:prstGeom>
          <a:noFill/>
          <a:ln cap="flat" cmpd="sng" w="9525">
            <a:solidFill>
              <a:srgbClr val="FFFFFF"/>
            </a:solidFill>
            <a:prstDash val="solid"/>
            <a:round/>
            <a:headEnd len="med" w="med" type="none"/>
            <a:tailEnd len="med" w="med" type="triangle"/>
          </a:ln>
        </p:spPr>
      </p:cxnSp>
      <p:cxnSp>
        <p:nvCxnSpPr>
          <p:cNvPr id="185" name="Google Shape;185;p23"/>
          <p:cNvCxnSpPr>
            <a:stCxn id="166" idx="6"/>
            <a:endCxn id="181" idx="2"/>
          </p:cNvCxnSpPr>
          <p:nvPr/>
        </p:nvCxnSpPr>
        <p:spPr>
          <a:xfrm>
            <a:off x="1726300" y="2898050"/>
            <a:ext cx="4995000" cy="572700"/>
          </a:xfrm>
          <a:prstGeom prst="straightConnector1">
            <a:avLst/>
          </a:prstGeom>
          <a:noFill/>
          <a:ln cap="flat" cmpd="sng" w="9525">
            <a:solidFill>
              <a:srgbClr val="FFFFFF"/>
            </a:solidFill>
            <a:prstDash val="solid"/>
            <a:round/>
            <a:headEnd len="med" w="med" type="none"/>
            <a:tailEnd len="med" w="med" type="triangle"/>
          </a:ln>
        </p:spPr>
      </p:cxnSp>
      <p:cxnSp>
        <p:nvCxnSpPr>
          <p:cNvPr id="186" name="Google Shape;186;p23"/>
          <p:cNvCxnSpPr>
            <a:stCxn id="166" idx="6"/>
            <a:endCxn id="171" idx="2"/>
          </p:cNvCxnSpPr>
          <p:nvPr/>
        </p:nvCxnSpPr>
        <p:spPr>
          <a:xfrm>
            <a:off x="1726300" y="2898050"/>
            <a:ext cx="2940600" cy="572700"/>
          </a:xfrm>
          <a:prstGeom prst="straightConnector1">
            <a:avLst/>
          </a:prstGeom>
          <a:noFill/>
          <a:ln cap="flat" cmpd="sng" w="9525">
            <a:solidFill>
              <a:srgbClr val="FFFFFF"/>
            </a:solidFill>
            <a:prstDash val="solid"/>
            <a:round/>
            <a:headEnd len="med" w="med" type="none"/>
            <a:tailEnd len="med" w="med" type="triangle"/>
          </a:ln>
        </p:spPr>
      </p:cxnSp>
      <p:cxnSp>
        <p:nvCxnSpPr>
          <p:cNvPr id="187" name="Google Shape;187;p23"/>
          <p:cNvCxnSpPr>
            <a:stCxn id="166" idx="6"/>
            <a:endCxn id="168" idx="2"/>
          </p:cNvCxnSpPr>
          <p:nvPr/>
        </p:nvCxnSpPr>
        <p:spPr>
          <a:xfrm>
            <a:off x="1726300" y="2898050"/>
            <a:ext cx="1913400" cy="572700"/>
          </a:xfrm>
          <a:prstGeom prst="straightConnector1">
            <a:avLst/>
          </a:prstGeom>
          <a:noFill/>
          <a:ln cap="flat" cmpd="sng" w="9525">
            <a:solidFill>
              <a:srgbClr val="FFFFFF"/>
            </a:solidFill>
            <a:prstDash val="solid"/>
            <a:round/>
            <a:headEnd len="med" w="med" type="none"/>
            <a:tailEnd len="med" w="med" type="triangle"/>
          </a:ln>
        </p:spPr>
      </p:cxnSp>
      <p:cxnSp>
        <p:nvCxnSpPr>
          <p:cNvPr id="188" name="Google Shape;188;p23"/>
          <p:cNvCxnSpPr>
            <a:stCxn id="166" idx="6"/>
            <a:endCxn id="172" idx="2"/>
          </p:cNvCxnSpPr>
          <p:nvPr/>
        </p:nvCxnSpPr>
        <p:spPr>
          <a:xfrm>
            <a:off x="1726300" y="2898050"/>
            <a:ext cx="2940600" cy="1611600"/>
          </a:xfrm>
          <a:prstGeom prst="straightConnector1">
            <a:avLst/>
          </a:prstGeom>
          <a:noFill/>
          <a:ln cap="flat" cmpd="sng" w="9525">
            <a:solidFill>
              <a:srgbClr val="FFFFFF"/>
            </a:solidFill>
            <a:prstDash val="solid"/>
            <a:round/>
            <a:headEnd len="med" w="med" type="none"/>
            <a:tailEnd len="med" w="med" type="triangle"/>
          </a:ln>
        </p:spPr>
      </p:cxnSp>
      <p:cxnSp>
        <p:nvCxnSpPr>
          <p:cNvPr id="189" name="Google Shape;189;p23"/>
          <p:cNvCxnSpPr>
            <a:stCxn id="166" idx="6"/>
            <a:endCxn id="178" idx="2"/>
          </p:cNvCxnSpPr>
          <p:nvPr/>
        </p:nvCxnSpPr>
        <p:spPr>
          <a:xfrm>
            <a:off x="1726300" y="2898050"/>
            <a:ext cx="4995000" cy="1611600"/>
          </a:xfrm>
          <a:prstGeom prst="straightConnector1">
            <a:avLst/>
          </a:prstGeom>
          <a:noFill/>
          <a:ln cap="flat" cmpd="sng" w="9525">
            <a:solidFill>
              <a:srgbClr val="FFFFFF"/>
            </a:solidFill>
            <a:prstDash val="solid"/>
            <a:round/>
            <a:headEnd len="med" w="med" type="none"/>
            <a:tailEnd len="med" w="med" type="triangle"/>
          </a:ln>
        </p:spPr>
      </p:cxnSp>
      <p:sp>
        <p:nvSpPr>
          <p:cNvPr id="190" name="Google Shape;190;p23"/>
          <p:cNvSpPr txBox="1"/>
          <p:nvPr/>
        </p:nvSpPr>
        <p:spPr>
          <a:xfrm>
            <a:off x="256600" y="4827375"/>
            <a:ext cx="5178600" cy="3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Design reference: </a:t>
            </a:r>
            <a:r>
              <a:rPr lang="en" sz="1100" u="sng">
                <a:solidFill>
                  <a:schemeClr val="hlink"/>
                </a:solidFill>
                <a:hlinkClick r:id="rId3"/>
              </a:rPr>
              <a:t>https://tedyin.com/archive/ava-udc.pdf</a:t>
            </a:r>
            <a:endParaRPr>
              <a:latin typeface="Average"/>
              <a:ea typeface="Average"/>
              <a:cs typeface="Average"/>
              <a:sym typeface="Average"/>
            </a:endParaRPr>
          </a:p>
        </p:txBody>
      </p:sp>
      <p:sp>
        <p:nvSpPr>
          <p:cNvPr id="191" name="Google Shape;191;p23"/>
          <p:cNvSpPr txBox="1"/>
          <p:nvPr/>
        </p:nvSpPr>
        <p:spPr>
          <a:xfrm>
            <a:off x="7534500" y="4105500"/>
            <a:ext cx="1609500" cy="103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k: sample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N: network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m: round number</a:t>
            </a:r>
            <a:endParaRPr sz="1800">
              <a:solidFill>
                <a:schemeClr val="dk1"/>
              </a:solidFill>
              <a:latin typeface="Oswald"/>
              <a:ea typeface="Oswald"/>
              <a:cs typeface="Oswald"/>
              <a:sym typeface="Oswald"/>
            </a:endParaRPr>
          </a:p>
        </p:txBody>
      </p:sp>
      <p:sp>
        <p:nvSpPr>
          <p:cNvPr id="192" name="Google Shape;192;p23"/>
          <p:cNvSpPr txBox="1"/>
          <p:nvPr/>
        </p:nvSpPr>
        <p:spPr>
          <a:xfrm>
            <a:off x="7277875" y="2962475"/>
            <a:ext cx="17028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White -&gt; Blue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Response color and broadcast</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p:txBody>
      </p:sp>
      <p:cxnSp>
        <p:nvCxnSpPr>
          <p:cNvPr id="193" name="Google Shape;193;p23"/>
          <p:cNvCxnSpPr>
            <a:stCxn id="181" idx="1"/>
            <a:endCxn id="166" idx="5"/>
          </p:cNvCxnSpPr>
          <p:nvPr/>
        </p:nvCxnSpPr>
        <p:spPr>
          <a:xfrm rot="10800000">
            <a:off x="1635823" y="3100570"/>
            <a:ext cx="5175900" cy="167700"/>
          </a:xfrm>
          <a:prstGeom prst="straightConnector1">
            <a:avLst/>
          </a:prstGeom>
          <a:noFill/>
          <a:ln cap="flat" cmpd="sng" w="9525">
            <a:solidFill>
              <a:srgbClr val="6FA8DC"/>
            </a:solidFill>
            <a:prstDash val="solid"/>
            <a:round/>
            <a:headEnd len="med" w="med" type="none"/>
            <a:tailEnd len="med" w="med" type="triangle"/>
          </a:ln>
        </p:spPr>
      </p:cxnSp>
      <p:cxnSp>
        <p:nvCxnSpPr>
          <p:cNvPr id="194" name="Google Shape;194;p23"/>
          <p:cNvCxnSpPr>
            <a:stCxn id="179" idx="1"/>
            <a:endCxn id="166" idx="7"/>
          </p:cNvCxnSpPr>
          <p:nvPr/>
        </p:nvCxnSpPr>
        <p:spPr>
          <a:xfrm flipH="1">
            <a:off x="1635673" y="2270670"/>
            <a:ext cx="2094600" cy="424800"/>
          </a:xfrm>
          <a:prstGeom prst="straightConnector1">
            <a:avLst/>
          </a:prstGeom>
          <a:noFill/>
          <a:ln cap="flat" cmpd="sng" w="9525">
            <a:solidFill>
              <a:srgbClr val="FFD966"/>
            </a:solidFill>
            <a:prstDash val="solid"/>
            <a:round/>
            <a:headEnd len="med" w="med" type="none"/>
            <a:tailEnd len="med" w="med" type="triangle"/>
          </a:ln>
        </p:spPr>
      </p:cxnSp>
      <p:sp>
        <p:nvSpPr>
          <p:cNvPr id="195" name="Google Shape;195;p23"/>
          <p:cNvSpPr txBox="1"/>
          <p:nvPr/>
        </p:nvSpPr>
        <p:spPr>
          <a:xfrm>
            <a:off x="2555225" y="1933375"/>
            <a:ext cx="1702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Respond yellow</a:t>
            </a:r>
            <a:endParaRPr sz="1800">
              <a:solidFill>
                <a:schemeClr val="dk1"/>
              </a:solidFill>
              <a:latin typeface="Oswald"/>
              <a:ea typeface="Oswald"/>
              <a:cs typeface="Oswald"/>
              <a:sym typeface="Oswald"/>
            </a:endParaRPr>
          </a:p>
        </p:txBody>
      </p:sp>
      <p:cxnSp>
        <p:nvCxnSpPr>
          <p:cNvPr id="196" name="Google Shape;196;p23"/>
          <p:cNvCxnSpPr>
            <a:stCxn id="172" idx="1"/>
            <a:endCxn id="166" idx="5"/>
          </p:cNvCxnSpPr>
          <p:nvPr/>
        </p:nvCxnSpPr>
        <p:spPr>
          <a:xfrm rot="10800000">
            <a:off x="1635623" y="3100495"/>
            <a:ext cx="3121800" cy="1206600"/>
          </a:xfrm>
          <a:prstGeom prst="straightConnector1">
            <a:avLst/>
          </a:prstGeom>
          <a:noFill/>
          <a:ln cap="flat" cmpd="sng" w="9525">
            <a:solidFill>
              <a:srgbClr val="6FA8DC"/>
            </a:solidFill>
            <a:prstDash val="solid"/>
            <a:round/>
            <a:headEnd len="med" w="med" type="none"/>
            <a:tailEnd len="med" w="med" type="triangle"/>
          </a:ln>
        </p:spPr>
      </p:cxnSp>
      <p:sp>
        <p:nvSpPr>
          <p:cNvPr id="197" name="Google Shape;197;p23"/>
          <p:cNvSpPr txBox="1"/>
          <p:nvPr/>
        </p:nvSpPr>
        <p:spPr>
          <a:xfrm>
            <a:off x="4234423" y="3995388"/>
            <a:ext cx="14832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Respond blue</a:t>
            </a:r>
            <a:endParaRPr sz="1800">
              <a:solidFill>
                <a:schemeClr val="dk1"/>
              </a:solidFill>
              <a:latin typeface="Oswald"/>
              <a:ea typeface="Oswald"/>
              <a:cs typeface="Oswald"/>
              <a:sym typeface="Oswa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203" name="Google Shape;203;p24"/>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p:nvPr/>
        </p:nvSpPr>
        <p:spPr>
          <a:xfrm>
            <a:off x="2192700" y="2367350"/>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Receive k responses?</a:t>
            </a:r>
            <a:endParaRPr sz="1100"/>
          </a:p>
        </p:txBody>
      </p:sp>
      <p:sp>
        <p:nvSpPr>
          <p:cNvPr id="205" name="Google Shape;205;p24"/>
          <p:cNvSpPr/>
          <p:nvPr/>
        </p:nvSpPr>
        <p:spPr>
          <a:xfrm>
            <a:off x="3418125" y="1161838"/>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Blue response ≥ </a:t>
            </a:r>
            <a:endParaRPr sz="1100"/>
          </a:p>
          <a:p>
            <a:pPr indent="0" lvl="0" marL="0" rtl="0" algn="l">
              <a:spcBef>
                <a:spcPts val="0"/>
              </a:spcBef>
              <a:spcAft>
                <a:spcPts val="0"/>
              </a:spcAft>
              <a:buNone/>
            </a:pPr>
            <a:r>
              <a:rPr lang="en" sz="1100"/>
              <a:t>⍺</a:t>
            </a:r>
            <a:endParaRPr sz="1100"/>
          </a:p>
        </p:txBody>
      </p:sp>
      <p:sp>
        <p:nvSpPr>
          <p:cNvPr id="206" name="Google Shape;206;p24"/>
          <p:cNvSpPr/>
          <p:nvPr/>
        </p:nvSpPr>
        <p:spPr>
          <a:xfrm>
            <a:off x="6590500" y="1406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4"/>
          <p:cNvSpPr/>
          <p:nvPr/>
        </p:nvSpPr>
        <p:spPr>
          <a:xfrm>
            <a:off x="6590500" y="26117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8" name="Google Shape;208;p24"/>
          <p:cNvCxnSpPr>
            <a:stCxn id="203" idx="6"/>
            <a:endCxn id="204" idx="1"/>
          </p:cNvCxnSpPr>
          <p:nvPr/>
        </p:nvCxnSpPr>
        <p:spPr>
          <a:xfrm>
            <a:off x="1726300" y="2898050"/>
            <a:ext cx="466500" cy="0"/>
          </a:xfrm>
          <a:prstGeom prst="straightConnector1">
            <a:avLst/>
          </a:prstGeom>
          <a:noFill/>
          <a:ln cap="flat" cmpd="sng" w="9525">
            <a:solidFill>
              <a:schemeClr val="dk2"/>
            </a:solidFill>
            <a:prstDash val="solid"/>
            <a:round/>
            <a:headEnd len="med" w="med" type="none"/>
            <a:tailEnd len="med" w="med" type="triangle"/>
          </a:ln>
        </p:spPr>
      </p:cxnSp>
      <p:cxnSp>
        <p:nvCxnSpPr>
          <p:cNvPr id="209" name="Google Shape;209;p24"/>
          <p:cNvCxnSpPr>
            <a:stCxn id="204" idx="0"/>
            <a:endCxn id="205" idx="1"/>
          </p:cNvCxnSpPr>
          <p:nvPr/>
        </p:nvCxnSpPr>
        <p:spPr>
          <a:xfrm flipH="1" rot="10800000">
            <a:off x="3137400" y="1692650"/>
            <a:ext cx="280800" cy="674700"/>
          </a:xfrm>
          <a:prstGeom prst="straightConnector1">
            <a:avLst/>
          </a:prstGeom>
          <a:noFill/>
          <a:ln cap="flat" cmpd="sng" w="9525">
            <a:solidFill>
              <a:schemeClr val="dk2"/>
            </a:solidFill>
            <a:prstDash val="solid"/>
            <a:round/>
            <a:headEnd len="med" w="med" type="none"/>
            <a:tailEnd len="med" w="med" type="triangle"/>
          </a:ln>
        </p:spPr>
      </p:cxnSp>
      <p:sp>
        <p:nvSpPr>
          <p:cNvPr id="210" name="Google Shape;210;p24"/>
          <p:cNvSpPr txBox="1"/>
          <p:nvPr/>
        </p:nvSpPr>
        <p:spPr>
          <a:xfrm>
            <a:off x="2787525" y="19789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211" name="Google Shape;211;p24"/>
          <p:cNvCxnSpPr>
            <a:stCxn id="204" idx="2"/>
            <a:endCxn id="212" idx="0"/>
          </p:cNvCxnSpPr>
          <p:nvPr/>
        </p:nvCxnSpPr>
        <p:spPr>
          <a:xfrm>
            <a:off x="3137400" y="3428750"/>
            <a:ext cx="0" cy="599700"/>
          </a:xfrm>
          <a:prstGeom prst="straightConnector1">
            <a:avLst/>
          </a:prstGeom>
          <a:noFill/>
          <a:ln cap="flat" cmpd="sng" w="9525">
            <a:solidFill>
              <a:schemeClr val="dk2"/>
            </a:solidFill>
            <a:prstDash val="solid"/>
            <a:round/>
            <a:headEnd len="med" w="med" type="none"/>
            <a:tailEnd len="med" w="med" type="triangle"/>
          </a:ln>
        </p:spPr>
      </p:cxnSp>
      <p:sp>
        <p:nvSpPr>
          <p:cNvPr id="213" name="Google Shape;213;p24"/>
          <p:cNvSpPr txBox="1"/>
          <p:nvPr/>
        </p:nvSpPr>
        <p:spPr>
          <a:xfrm>
            <a:off x="3137400" y="35373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214" name="Google Shape;214;p24"/>
          <p:cNvCxnSpPr>
            <a:stCxn id="205" idx="3"/>
            <a:endCxn id="206" idx="2"/>
          </p:cNvCxnSpPr>
          <p:nvPr/>
        </p:nvCxnSpPr>
        <p:spPr>
          <a:xfrm>
            <a:off x="5307525" y="1692538"/>
            <a:ext cx="1283100" cy="0"/>
          </a:xfrm>
          <a:prstGeom prst="straightConnector1">
            <a:avLst/>
          </a:prstGeom>
          <a:noFill/>
          <a:ln cap="flat" cmpd="sng" w="9525">
            <a:solidFill>
              <a:schemeClr val="dk2"/>
            </a:solidFill>
            <a:prstDash val="solid"/>
            <a:round/>
            <a:headEnd len="med" w="med" type="none"/>
            <a:tailEnd len="med" w="med" type="triangle"/>
          </a:ln>
        </p:spPr>
      </p:cxnSp>
      <p:sp>
        <p:nvSpPr>
          <p:cNvPr id="215" name="Google Shape;215;p24"/>
          <p:cNvSpPr txBox="1"/>
          <p:nvPr/>
        </p:nvSpPr>
        <p:spPr>
          <a:xfrm>
            <a:off x="5564150" y="14062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216" name="Google Shape;216;p24"/>
          <p:cNvCxnSpPr>
            <a:stCxn id="205" idx="2"/>
            <a:endCxn id="207" idx="2"/>
          </p:cNvCxnSpPr>
          <p:nvPr/>
        </p:nvCxnSpPr>
        <p:spPr>
          <a:xfrm>
            <a:off x="4362825" y="2223238"/>
            <a:ext cx="2227800" cy="674700"/>
          </a:xfrm>
          <a:prstGeom prst="straightConnector1">
            <a:avLst/>
          </a:prstGeom>
          <a:noFill/>
          <a:ln cap="flat" cmpd="sng" w="9525">
            <a:solidFill>
              <a:schemeClr val="dk2"/>
            </a:solidFill>
            <a:prstDash val="solid"/>
            <a:round/>
            <a:headEnd len="med" w="med" type="none"/>
            <a:tailEnd len="med" w="med" type="triangle"/>
          </a:ln>
        </p:spPr>
      </p:cxnSp>
      <p:sp>
        <p:nvSpPr>
          <p:cNvPr id="217" name="Google Shape;217;p24"/>
          <p:cNvSpPr txBox="1"/>
          <p:nvPr/>
        </p:nvSpPr>
        <p:spPr>
          <a:xfrm>
            <a:off x="5132550" y="24318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218" name="Google Shape;218;p24"/>
          <p:cNvCxnSpPr>
            <a:stCxn id="207" idx="6"/>
            <a:endCxn id="219" idx="1"/>
          </p:cNvCxnSpPr>
          <p:nvPr/>
        </p:nvCxnSpPr>
        <p:spPr>
          <a:xfrm flipH="1" rot="10800000">
            <a:off x="7208800" y="2316350"/>
            <a:ext cx="326400" cy="581700"/>
          </a:xfrm>
          <a:prstGeom prst="straightConnector1">
            <a:avLst/>
          </a:prstGeom>
          <a:noFill/>
          <a:ln cap="flat" cmpd="sng" w="9525">
            <a:solidFill>
              <a:schemeClr val="dk2"/>
            </a:solidFill>
            <a:prstDash val="solid"/>
            <a:round/>
            <a:headEnd len="med" w="med" type="none"/>
            <a:tailEnd len="med" w="med" type="triangle"/>
          </a:ln>
        </p:spPr>
      </p:cxnSp>
      <p:sp>
        <p:nvSpPr>
          <p:cNvPr id="219" name="Google Shape;219;p24"/>
          <p:cNvSpPr/>
          <p:nvPr/>
        </p:nvSpPr>
        <p:spPr>
          <a:xfrm>
            <a:off x="7535250" y="19789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Next round query</a:t>
            </a:r>
            <a:endParaRPr sz="1100"/>
          </a:p>
        </p:txBody>
      </p:sp>
      <p:cxnSp>
        <p:nvCxnSpPr>
          <p:cNvPr id="220" name="Google Shape;220;p24"/>
          <p:cNvCxnSpPr>
            <a:stCxn id="206" idx="6"/>
            <a:endCxn id="219" idx="1"/>
          </p:cNvCxnSpPr>
          <p:nvPr/>
        </p:nvCxnSpPr>
        <p:spPr>
          <a:xfrm>
            <a:off x="7208800" y="1692550"/>
            <a:ext cx="326400" cy="623700"/>
          </a:xfrm>
          <a:prstGeom prst="straightConnector1">
            <a:avLst/>
          </a:prstGeom>
          <a:noFill/>
          <a:ln cap="flat" cmpd="sng" w="9525">
            <a:solidFill>
              <a:schemeClr val="dk2"/>
            </a:solidFill>
            <a:prstDash val="solid"/>
            <a:round/>
            <a:headEnd len="med" w="med" type="none"/>
            <a:tailEnd len="med" w="med" type="triangle"/>
          </a:ln>
        </p:spPr>
      </p:cxnSp>
      <p:sp>
        <p:nvSpPr>
          <p:cNvPr id="221" name="Google Shape;221;p24"/>
          <p:cNvSpPr txBox="1"/>
          <p:nvPr/>
        </p:nvSpPr>
        <p:spPr>
          <a:xfrm>
            <a:off x="7114500" y="4618800"/>
            <a:ext cx="2029500" cy="5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 &gt; k/2</a:t>
            </a:r>
            <a:endParaRPr sz="1800">
              <a:solidFill>
                <a:schemeClr val="dk1"/>
              </a:solidFill>
              <a:latin typeface="Oswald"/>
              <a:ea typeface="Oswald"/>
              <a:cs typeface="Oswald"/>
              <a:sym typeface="Oswald"/>
            </a:endParaRPr>
          </a:p>
        </p:txBody>
      </p:sp>
      <p:sp>
        <p:nvSpPr>
          <p:cNvPr id="212" name="Google Shape;212;p24"/>
          <p:cNvSpPr/>
          <p:nvPr/>
        </p:nvSpPr>
        <p:spPr>
          <a:xfrm>
            <a:off x="2665050" y="402855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Wait for k responses</a:t>
            </a:r>
            <a:endParaRPr sz="1100"/>
          </a:p>
        </p:txBody>
      </p:sp>
      <p:cxnSp>
        <p:nvCxnSpPr>
          <p:cNvPr id="222" name="Google Shape;222;p24"/>
          <p:cNvCxnSpPr>
            <a:stCxn id="212" idx="1"/>
            <a:endCxn id="204" idx="1"/>
          </p:cNvCxnSpPr>
          <p:nvPr/>
        </p:nvCxnSpPr>
        <p:spPr>
          <a:xfrm rot="10800000">
            <a:off x="2192850" y="2898000"/>
            <a:ext cx="472200" cy="1467900"/>
          </a:xfrm>
          <a:prstGeom prst="curvedConnector3">
            <a:avLst>
              <a:gd fmla="val 150365" name="adj1"/>
            </a:avLst>
          </a:prstGeom>
          <a:noFill/>
          <a:ln cap="flat" cmpd="sng" w="9525">
            <a:solidFill>
              <a:schemeClr val="dk2"/>
            </a:solidFill>
            <a:prstDash val="solid"/>
            <a:round/>
            <a:headEnd len="med" w="med" type="none"/>
            <a:tailEnd len="med" w="med" type="none"/>
          </a:ln>
        </p:spPr>
      </p:cxnSp>
      <p:sp>
        <p:nvSpPr>
          <p:cNvPr id="223" name="Google Shape;223;p24"/>
          <p:cNvSpPr/>
          <p:nvPr/>
        </p:nvSpPr>
        <p:spPr>
          <a:xfrm>
            <a:off x="7535250" y="38172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Decide node color after round m</a:t>
            </a:r>
            <a:endParaRPr sz="1100"/>
          </a:p>
        </p:txBody>
      </p:sp>
      <p:sp>
        <p:nvSpPr>
          <p:cNvPr id="224" name="Google Shape;224;p24"/>
          <p:cNvSpPr/>
          <p:nvPr/>
        </p:nvSpPr>
        <p:spPr>
          <a:xfrm>
            <a:off x="7937700" y="2853350"/>
            <a:ext cx="139800" cy="764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230" name="Google Shape;230;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dk1"/>
                </a:solidFill>
                <a:latin typeface="Oswald"/>
                <a:ea typeface="Oswald"/>
                <a:cs typeface="Oswald"/>
                <a:sym typeface="Oswald"/>
              </a:rPr>
              <a:t>Issue</a:t>
            </a:r>
            <a:endParaRPr sz="30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3000">
              <a:solidFill>
                <a:schemeClr val="dk1"/>
              </a:solidFill>
              <a:latin typeface="Oswald"/>
              <a:ea typeface="Oswald"/>
              <a:cs typeface="Oswald"/>
              <a:sym typeface="Oswald"/>
            </a:endParaRPr>
          </a:p>
          <a:p>
            <a:pPr indent="-381000" lvl="0" marL="457200" rtl="0" algn="l">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Non BFT</a:t>
            </a:r>
            <a:endParaRPr sz="2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Snowflake</a:t>
            </a:r>
            <a:endParaRPr/>
          </a:p>
        </p:txBody>
      </p:sp>
      <p:sp>
        <p:nvSpPr>
          <p:cNvPr id="236" name="Google Shape;236;p26"/>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cnt</a:t>
            </a:r>
            <a:endParaRPr/>
          </a:p>
        </p:txBody>
      </p:sp>
      <p:sp>
        <p:nvSpPr>
          <p:cNvPr id="237" name="Google Shape;237;p26"/>
          <p:cNvSpPr/>
          <p:nvPr/>
        </p:nvSpPr>
        <p:spPr>
          <a:xfrm>
            <a:off x="36397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6"/>
          <p:cNvSpPr/>
          <p:nvPr/>
        </p:nvSpPr>
        <p:spPr>
          <a:xfrm>
            <a:off x="36397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6"/>
          <p:cNvSpPr/>
          <p:nvPr/>
        </p:nvSpPr>
        <p:spPr>
          <a:xfrm>
            <a:off x="4666875" y="11892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6"/>
          <p:cNvSpPr/>
          <p:nvPr/>
        </p:nvSpPr>
        <p:spPr>
          <a:xfrm>
            <a:off x="46668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6"/>
          <p:cNvSpPr/>
          <p:nvPr/>
        </p:nvSpPr>
        <p:spPr>
          <a:xfrm>
            <a:off x="466687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6"/>
          <p:cNvSpPr/>
          <p:nvPr/>
        </p:nvSpPr>
        <p:spPr>
          <a:xfrm>
            <a:off x="46668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6"/>
          <p:cNvSpPr/>
          <p:nvPr/>
        </p:nvSpPr>
        <p:spPr>
          <a:xfrm>
            <a:off x="569402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6"/>
          <p:cNvSpPr/>
          <p:nvPr/>
        </p:nvSpPr>
        <p:spPr>
          <a:xfrm>
            <a:off x="569402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6"/>
          <p:cNvSpPr/>
          <p:nvPr/>
        </p:nvSpPr>
        <p:spPr>
          <a:xfrm>
            <a:off x="569402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6"/>
          <p:cNvSpPr/>
          <p:nvPr/>
        </p:nvSpPr>
        <p:spPr>
          <a:xfrm>
            <a:off x="6721175" y="1189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a:off x="6721175" y="22280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a:off x="6721175" y="4223225"/>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a:off x="3639725" y="21868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chemeClr val="dk1"/>
              </a:solidFill>
              <a:latin typeface="Oswald"/>
              <a:ea typeface="Oswald"/>
              <a:cs typeface="Oswald"/>
              <a:sym typeface="Oswald"/>
            </a:endParaRPr>
          </a:p>
        </p:txBody>
      </p:sp>
      <p:sp>
        <p:nvSpPr>
          <p:cNvPr id="250" name="Google Shape;250;p26"/>
          <p:cNvSpPr/>
          <p:nvPr/>
        </p:nvSpPr>
        <p:spPr>
          <a:xfrm>
            <a:off x="5694025" y="2228025"/>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a:off x="6721175" y="31844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p:txBody>
      </p:sp>
      <p:sp>
        <p:nvSpPr>
          <p:cNvPr id="252" name="Google Shape;252;p26"/>
          <p:cNvSpPr/>
          <p:nvPr/>
        </p:nvSpPr>
        <p:spPr>
          <a:xfrm>
            <a:off x="3639725" y="41820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3" name="Google Shape;253;p26"/>
          <p:cNvCxnSpPr>
            <a:stCxn id="236" idx="6"/>
            <a:endCxn id="249" idx="2"/>
          </p:cNvCxnSpPr>
          <p:nvPr/>
        </p:nvCxnSpPr>
        <p:spPr>
          <a:xfrm flipH="1" rot="10800000">
            <a:off x="1726300" y="2473250"/>
            <a:ext cx="1913400" cy="424800"/>
          </a:xfrm>
          <a:prstGeom prst="straightConnector1">
            <a:avLst/>
          </a:prstGeom>
          <a:noFill/>
          <a:ln cap="flat" cmpd="sng" w="9525">
            <a:solidFill>
              <a:srgbClr val="FFFFFF"/>
            </a:solidFill>
            <a:prstDash val="solid"/>
            <a:round/>
            <a:headEnd len="med" w="med" type="none"/>
            <a:tailEnd len="med" w="med" type="triangle"/>
          </a:ln>
        </p:spPr>
      </p:cxnSp>
      <p:cxnSp>
        <p:nvCxnSpPr>
          <p:cNvPr id="254" name="Google Shape;254;p26"/>
          <p:cNvCxnSpPr>
            <a:stCxn id="236" idx="6"/>
            <a:endCxn id="240" idx="2"/>
          </p:cNvCxnSpPr>
          <p:nvPr/>
        </p:nvCxnSpPr>
        <p:spPr>
          <a:xfrm flipH="1" rot="10800000">
            <a:off x="1726300" y="2514350"/>
            <a:ext cx="2940600" cy="383700"/>
          </a:xfrm>
          <a:prstGeom prst="straightConnector1">
            <a:avLst/>
          </a:prstGeom>
          <a:noFill/>
          <a:ln cap="flat" cmpd="sng" w="9525">
            <a:solidFill>
              <a:srgbClr val="FFFFFF"/>
            </a:solidFill>
            <a:prstDash val="solid"/>
            <a:round/>
            <a:headEnd len="med" w="med" type="none"/>
            <a:tailEnd len="med" w="med" type="triangle"/>
          </a:ln>
        </p:spPr>
      </p:cxnSp>
      <p:cxnSp>
        <p:nvCxnSpPr>
          <p:cNvPr id="255" name="Google Shape;255;p26"/>
          <p:cNvCxnSpPr>
            <a:stCxn id="236" idx="6"/>
            <a:endCxn id="251" idx="2"/>
          </p:cNvCxnSpPr>
          <p:nvPr/>
        </p:nvCxnSpPr>
        <p:spPr>
          <a:xfrm>
            <a:off x="1726300" y="2898050"/>
            <a:ext cx="4995000" cy="572700"/>
          </a:xfrm>
          <a:prstGeom prst="straightConnector1">
            <a:avLst/>
          </a:prstGeom>
          <a:noFill/>
          <a:ln cap="flat" cmpd="sng" w="9525">
            <a:solidFill>
              <a:srgbClr val="FFFFFF"/>
            </a:solidFill>
            <a:prstDash val="solid"/>
            <a:round/>
            <a:headEnd len="med" w="med" type="none"/>
            <a:tailEnd len="med" w="med" type="triangle"/>
          </a:ln>
        </p:spPr>
      </p:cxnSp>
      <p:cxnSp>
        <p:nvCxnSpPr>
          <p:cNvPr id="256" name="Google Shape;256;p26"/>
          <p:cNvCxnSpPr>
            <a:stCxn id="236" idx="6"/>
            <a:endCxn id="241" idx="2"/>
          </p:cNvCxnSpPr>
          <p:nvPr/>
        </p:nvCxnSpPr>
        <p:spPr>
          <a:xfrm>
            <a:off x="1726300" y="2898050"/>
            <a:ext cx="2940600" cy="572700"/>
          </a:xfrm>
          <a:prstGeom prst="straightConnector1">
            <a:avLst/>
          </a:prstGeom>
          <a:noFill/>
          <a:ln cap="flat" cmpd="sng" w="9525">
            <a:solidFill>
              <a:srgbClr val="FFFFFF"/>
            </a:solidFill>
            <a:prstDash val="solid"/>
            <a:round/>
            <a:headEnd len="med" w="med" type="none"/>
            <a:tailEnd len="med" w="med" type="triangle"/>
          </a:ln>
        </p:spPr>
      </p:cxnSp>
      <p:cxnSp>
        <p:nvCxnSpPr>
          <p:cNvPr id="257" name="Google Shape;257;p26"/>
          <p:cNvCxnSpPr>
            <a:stCxn id="236" idx="6"/>
            <a:endCxn id="238" idx="2"/>
          </p:cNvCxnSpPr>
          <p:nvPr/>
        </p:nvCxnSpPr>
        <p:spPr>
          <a:xfrm>
            <a:off x="1726300" y="2898050"/>
            <a:ext cx="1913400" cy="572700"/>
          </a:xfrm>
          <a:prstGeom prst="straightConnector1">
            <a:avLst/>
          </a:prstGeom>
          <a:noFill/>
          <a:ln cap="flat" cmpd="sng" w="9525">
            <a:solidFill>
              <a:srgbClr val="FFFFFF"/>
            </a:solidFill>
            <a:prstDash val="solid"/>
            <a:round/>
            <a:headEnd len="med" w="med" type="none"/>
            <a:tailEnd len="med" w="med" type="triangle"/>
          </a:ln>
        </p:spPr>
      </p:cxnSp>
      <p:cxnSp>
        <p:nvCxnSpPr>
          <p:cNvPr id="258" name="Google Shape;258;p26"/>
          <p:cNvCxnSpPr>
            <a:stCxn id="236" idx="6"/>
            <a:endCxn id="242" idx="2"/>
          </p:cNvCxnSpPr>
          <p:nvPr/>
        </p:nvCxnSpPr>
        <p:spPr>
          <a:xfrm>
            <a:off x="1726300" y="2898050"/>
            <a:ext cx="2940600" cy="1611600"/>
          </a:xfrm>
          <a:prstGeom prst="straightConnector1">
            <a:avLst/>
          </a:prstGeom>
          <a:noFill/>
          <a:ln cap="flat" cmpd="sng" w="9525">
            <a:solidFill>
              <a:srgbClr val="FFFFFF"/>
            </a:solidFill>
            <a:prstDash val="solid"/>
            <a:round/>
            <a:headEnd len="med" w="med" type="none"/>
            <a:tailEnd len="med" w="med" type="triangle"/>
          </a:ln>
        </p:spPr>
      </p:cxnSp>
      <p:cxnSp>
        <p:nvCxnSpPr>
          <p:cNvPr id="259" name="Google Shape;259;p26"/>
          <p:cNvCxnSpPr>
            <a:stCxn id="236" idx="6"/>
            <a:endCxn id="248" idx="2"/>
          </p:cNvCxnSpPr>
          <p:nvPr/>
        </p:nvCxnSpPr>
        <p:spPr>
          <a:xfrm>
            <a:off x="1726300" y="2898050"/>
            <a:ext cx="4995000" cy="1611600"/>
          </a:xfrm>
          <a:prstGeom prst="straightConnector1">
            <a:avLst/>
          </a:prstGeom>
          <a:noFill/>
          <a:ln cap="flat" cmpd="sng" w="9525">
            <a:solidFill>
              <a:srgbClr val="FFFFFF"/>
            </a:solidFill>
            <a:prstDash val="solid"/>
            <a:round/>
            <a:headEnd len="med" w="med" type="none"/>
            <a:tailEnd len="med" w="med" type="triangle"/>
          </a:ln>
        </p:spPr>
      </p:cxnSp>
      <p:sp>
        <p:nvSpPr>
          <p:cNvPr id="260" name="Google Shape;260;p26"/>
          <p:cNvSpPr txBox="1"/>
          <p:nvPr/>
        </p:nvSpPr>
        <p:spPr>
          <a:xfrm>
            <a:off x="256600" y="4827375"/>
            <a:ext cx="5178600" cy="3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Design reference: </a:t>
            </a:r>
            <a:r>
              <a:rPr lang="en" sz="1100" u="sng">
                <a:solidFill>
                  <a:schemeClr val="hlink"/>
                </a:solidFill>
                <a:hlinkClick r:id="rId3"/>
              </a:rPr>
              <a:t>https://tedyin.com/archive/ava-udc.pdf</a:t>
            </a:r>
            <a:endParaRPr>
              <a:latin typeface="Average"/>
              <a:ea typeface="Average"/>
              <a:cs typeface="Average"/>
              <a:sym typeface="Average"/>
            </a:endParaRPr>
          </a:p>
        </p:txBody>
      </p:sp>
      <p:sp>
        <p:nvSpPr>
          <p:cNvPr id="261" name="Google Shape;261;p26"/>
          <p:cNvSpPr txBox="1"/>
          <p:nvPr/>
        </p:nvSpPr>
        <p:spPr>
          <a:xfrm>
            <a:off x="7534500" y="4105500"/>
            <a:ext cx="1609500" cy="103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k: sample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N: network size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m: round number</a:t>
            </a:r>
            <a:endParaRPr sz="1800">
              <a:solidFill>
                <a:schemeClr val="dk1"/>
              </a:solidFill>
              <a:latin typeface="Oswald"/>
              <a:ea typeface="Oswald"/>
              <a:cs typeface="Oswald"/>
              <a:sym typeface="Oswald"/>
            </a:endParaRPr>
          </a:p>
        </p:txBody>
      </p:sp>
      <p:sp>
        <p:nvSpPr>
          <p:cNvPr id="262" name="Google Shape;262;p26"/>
          <p:cNvSpPr txBox="1"/>
          <p:nvPr/>
        </p:nvSpPr>
        <p:spPr>
          <a:xfrm>
            <a:off x="7277875" y="2962475"/>
            <a:ext cx="1702800" cy="316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White -&gt; Blue</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rPr lang="en" sz="1800">
                <a:solidFill>
                  <a:schemeClr val="dk1"/>
                </a:solidFill>
                <a:latin typeface="Oswald"/>
                <a:ea typeface="Oswald"/>
                <a:cs typeface="Oswald"/>
                <a:sym typeface="Oswald"/>
              </a:rPr>
              <a:t>Response color and broadcast</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1800">
              <a:solidFill>
                <a:schemeClr val="dk1"/>
              </a:solidFill>
              <a:latin typeface="Oswald"/>
              <a:ea typeface="Oswald"/>
              <a:cs typeface="Oswald"/>
              <a:sym typeface="Oswald"/>
            </a:endParaRPr>
          </a:p>
        </p:txBody>
      </p:sp>
      <p:cxnSp>
        <p:nvCxnSpPr>
          <p:cNvPr id="263" name="Google Shape;263;p26"/>
          <p:cNvCxnSpPr>
            <a:stCxn id="251" idx="1"/>
            <a:endCxn id="236" idx="5"/>
          </p:cNvCxnSpPr>
          <p:nvPr/>
        </p:nvCxnSpPr>
        <p:spPr>
          <a:xfrm rot="10800000">
            <a:off x="1635823" y="3100570"/>
            <a:ext cx="5175900" cy="167700"/>
          </a:xfrm>
          <a:prstGeom prst="straightConnector1">
            <a:avLst/>
          </a:prstGeom>
          <a:noFill/>
          <a:ln cap="flat" cmpd="sng" w="9525">
            <a:solidFill>
              <a:srgbClr val="6FA8DC"/>
            </a:solidFill>
            <a:prstDash val="solid"/>
            <a:round/>
            <a:headEnd len="med" w="med" type="none"/>
            <a:tailEnd len="med" w="med" type="triangle"/>
          </a:ln>
        </p:spPr>
      </p:cxnSp>
      <p:cxnSp>
        <p:nvCxnSpPr>
          <p:cNvPr id="264" name="Google Shape;264;p26"/>
          <p:cNvCxnSpPr>
            <a:stCxn id="249" idx="1"/>
            <a:endCxn id="236" idx="7"/>
          </p:cNvCxnSpPr>
          <p:nvPr/>
        </p:nvCxnSpPr>
        <p:spPr>
          <a:xfrm flipH="1">
            <a:off x="1635673" y="2270670"/>
            <a:ext cx="2094600" cy="424800"/>
          </a:xfrm>
          <a:prstGeom prst="straightConnector1">
            <a:avLst/>
          </a:prstGeom>
          <a:noFill/>
          <a:ln cap="flat" cmpd="sng" w="9525">
            <a:solidFill>
              <a:srgbClr val="FFD966"/>
            </a:solidFill>
            <a:prstDash val="solid"/>
            <a:round/>
            <a:headEnd len="med" w="med" type="none"/>
            <a:tailEnd len="med" w="med" type="triangle"/>
          </a:ln>
        </p:spPr>
      </p:cxnSp>
      <p:sp>
        <p:nvSpPr>
          <p:cNvPr id="265" name="Google Shape;265;p26"/>
          <p:cNvSpPr txBox="1"/>
          <p:nvPr/>
        </p:nvSpPr>
        <p:spPr>
          <a:xfrm>
            <a:off x="2555225" y="1933375"/>
            <a:ext cx="17028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Respond yellow</a:t>
            </a:r>
            <a:endParaRPr sz="1800">
              <a:solidFill>
                <a:schemeClr val="dk1"/>
              </a:solidFill>
              <a:latin typeface="Oswald"/>
              <a:ea typeface="Oswald"/>
              <a:cs typeface="Oswald"/>
              <a:sym typeface="Oswald"/>
            </a:endParaRPr>
          </a:p>
        </p:txBody>
      </p:sp>
      <p:cxnSp>
        <p:nvCxnSpPr>
          <p:cNvPr id="266" name="Google Shape;266;p26"/>
          <p:cNvCxnSpPr>
            <a:stCxn id="242" idx="1"/>
            <a:endCxn id="236" idx="5"/>
          </p:cNvCxnSpPr>
          <p:nvPr/>
        </p:nvCxnSpPr>
        <p:spPr>
          <a:xfrm rot="10800000">
            <a:off x="1635623" y="3100495"/>
            <a:ext cx="3121800" cy="1206600"/>
          </a:xfrm>
          <a:prstGeom prst="straightConnector1">
            <a:avLst/>
          </a:prstGeom>
          <a:noFill/>
          <a:ln cap="flat" cmpd="sng" w="9525">
            <a:solidFill>
              <a:srgbClr val="6FA8DC"/>
            </a:solidFill>
            <a:prstDash val="solid"/>
            <a:round/>
            <a:headEnd len="med" w="med" type="none"/>
            <a:tailEnd len="med" w="med" type="triangle"/>
          </a:ln>
        </p:spPr>
      </p:cxnSp>
      <p:sp>
        <p:nvSpPr>
          <p:cNvPr id="267" name="Google Shape;267;p26"/>
          <p:cNvSpPr txBox="1"/>
          <p:nvPr/>
        </p:nvSpPr>
        <p:spPr>
          <a:xfrm>
            <a:off x="4234423" y="3995388"/>
            <a:ext cx="1483200" cy="5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Respond blue</a:t>
            </a:r>
            <a:endParaRPr sz="1800">
              <a:solidFill>
                <a:schemeClr val="dk1"/>
              </a:solidFill>
              <a:latin typeface="Oswald"/>
              <a:ea typeface="Oswald"/>
              <a:cs typeface="Oswald"/>
              <a:sym typeface="Oswa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Google Shape;27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Snowflake</a:t>
            </a:r>
            <a:endParaRPr/>
          </a:p>
        </p:txBody>
      </p:sp>
      <p:sp>
        <p:nvSpPr>
          <p:cNvPr id="273" name="Google Shape;273;p27"/>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cnt</a:t>
            </a:r>
            <a:endParaRPr/>
          </a:p>
        </p:txBody>
      </p:sp>
      <p:sp>
        <p:nvSpPr>
          <p:cNvPr id="274" name="Google Shape;274;p27"/>
          <p:cNvSpPr/>
          <p:nvPr/>
        </p:nvSpPr>
        <p:spPr>
          <a:xfrm>
            <a:off x="2192700" y="2367350"/>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Receive k responses?</a:t>
            </a:r>
            <a:endParaRPr sz="1100"/>
          </a:p>
        </p:txBody>
      </p:sp>
      <p:sp>
        <p:nvSpPr>
          <p:cNvPr id="275" name="Google Shape;275;p27"/>
          <p:cNvSpPr/>
          <p:nvPr/>
        </p:nvSpPr>
        <p:spPr>
          <a:xfrm>
            <a:off x="3418125" y="1161838"/>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Blue response ≥ </a:t>
            </a:r>
            <a:endParaRPr sz="1100"/>
          </a:p>
          <a:p>
            <a:pPr indent="0" lvl="0" marL="0" rtl="0" algn="l">
              <a:spcBef>
                <a:spcPts val="0"/>
              </a:spcBef>
              <a:spcAft>
                <a:spcPts val="0"/>
              </a:spcAft>
              <a:buNone/>
            </a:pPr>
            <a:r>
              <a:rPr lang="en" sz="1100"/>
              <a:t>⍺</a:t>
            </a:r>
            <a:endParaRPr sz="1100"/>
          </a:p>
        </p:txBody>
      </p:sp>
      <p:sp>
        <p:nvSpPr>
          <p:cNvPr id="276" name="Google Shape;276;p27"/>
          <p:cNvSpPr/>
          <p:nvPr/>
        </p:nvSpPr>
        <p:spPr>
          <a:xfrm>
            <a:off x="6590500" y="1406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a:off x="6590500" y="26117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8" name="Google Shape;278;p27"/>
          <p:cNvCxnSpPr>
            <a:stCxn id="273" idx="6"/>
            <a:endCxn id="274" idx="1"/>
          </p:cNvCxnSpPr>
          <p:nvPr/>
        </p:nvCxnSpPr>
        <p:spPr>
          <a:xfrm>
            <a:off x="1726300" y="2898050"/>
            <a:ext cx="466500" cy="0"/>
          </a:xfrm>
          <a:prstGeom prst="straightConnector1">
            <a:avLst/>
          </a:prstGeom>
          <a:noFill/>
          <a:ln cap="flat" cmpd="sng" w="9525">
            <a:solidFill>
              <a:schemeClr val="dk2"/>
            </a:solidFill>
            <a:prstDash val="solid"/>
            <a:round/>
            <a:headEnd len="med" w="med" type="none"/>
            <a:tailEnd len="med" w="med" type="triangle"/>
          </a:ln>
        </p:spPr>
      </p:cxnSp>
      <p:cxnSp>
        <p:nvCxnSpPr>
          <p:cNvPr id="279" name="Google Shape;279;p27"/>
          <p:cNvCxnSpPr>
            <a:stCxn id="274" idx="0"/>
            <a:endCxn id="275" idx="1"/>
          </p:cNvCxnSpPr>
          <p:nvPr/>
        </p:nvCxnSpPr>
        <p:spPr>
          <a:xfrm flipH="1" rot="10800000">
            <a:off x="3137400" y="1692650"/>
            <a:ext cx="280800" cy="674700"/>
          </a:xfrm>
          <a:prstGeom prst="straightConnector1">
            <a:avLst/>
          </a:prstGeom>
          <a:noFill/>
          <a:ln cap="flat" cmpd="sng" w="9525">
            <a:solidFill>
              <a:schemeClr val="dk2"/>
            </a:solidFill>
            <a:prstDash val="solid"/>
            <a:round/>
            <a:headEnd len="med" w="med" type="none"/>
            <a:tailEnd len="med" w="med" type="triangle"/>
          </a:ln>
        </p:spPr>
      </p:cxnSp>
      <p:sp>
        <p:nvSpPr>
          <p:cNvPr id="280" name="Google Shape;280;p27"/>
          <p:cNvSpPr txBox="1"/>
          <p:nvPr/>
        </p:nvSpPr>
        <p:spPr>
          <a:xfrm>
            <a:off x="2787525" y="19789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281" name="Google Shape;281;p27"/>
          <p:cNvCxnSpPr>
            <a:stCxn id="274" idx="2"/>
            <a:endCxn id="282" idx="0"/>
          </p:cNvCxnSpPr>
          <p:nvPr/>
        </p:nvCxnSpPr>
        <p:spPr>
          <a:xfrm>
            <a:off x="3137400" y="3428750"/>
            <a:ext cx="0" cy="599700"/>
          </a:xfrm>
          <a:prstGeom prst="straightConnector1">
            <a:avLst/>
          </a:prstGeom>
          <a:noFill/>
          <a:ln cap="flat" cmpd="sng" w="9525">
            <a:solidFill>
              <a:schemeClr val="dk2"/>
            </a:solidFill>
            <a:prstDash val="solid"/>
            <a:round/>
            <a:headEnd len="med" w="med" type="none"/>
            <a:tailEnd len="med" w="med" type="triangle"/>
          </a:ln>
        </p:spPr>
      </p:cxnSp>
      <p:sp>
        <p:nvSpPr>
          <p:cNvPr id="283" name="Google Shape;283;p27"/>
          <p:cNvSpPr txBox="1"/>
          <p:nvPr/>
        </p:nvSpPr>
        <p:spPr>
          <a:xfrm>
            <a:off x="3137400" y="35373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284" name="Google Shape;284;p27"/>
          <p:cNvCxnSpPr>
            <a:stCxn id="275" idx="3"/>
            <a:endCxn id="276" idx="2"/>
          </p:cNvCxnSpPr>
          <p:nvPr/>
        </p:nvCxnSpPr>
        <p:spPr>
          <a:xfrm>
            <a:off x="5307525" y="1692538"/>
            <a:ext cx="1283100" cy="0"/>
          </a:xfrm>
          <a:prstGeom prst="straightConnector1">
            <a:avLst/>
          </a:prstGeom>
          <a:noFill/>
          <a:ln cap="flat" cmpd="sng" w="9525">
            <a:solidFill>
              <a:schemeClr val="dk2"/>
            </a:solidFill>
            <a:prstDash val="solid"/>
            <a:round/>
            <a:headEnd len="med" w="med" type="none"/>
            <a:tailEnd len="med" w="med" type="triangle"/>
          </a:ln>
        </p:spPr>
      </p:cxnSp>
      <p:sp>
        <p:nvSpPr>
          <p:cNvPr id="285" name="Google Shape;285;p27"/>
          <p:cNvSpPr txBox="1"/>
          <p:nvPr/>
        </p:nvSpPr>
        <p:spPr>
          <a:xfrm>
            <a:off x="5564150" y="14062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286" name="Google Shape;286;p27"/>
          <p:cNvCxnSpPr>
            <a:stCxn id="275" idx="2"/>
            <a:endCxn id="277" idx="2"/>
          </p:cNvCxnSpPr>
          <p:nvPr/>
        </p:nvCxnSpPr>
        <p:spPr>
          <a:xfrm>
            <a:off x="4362825" y="2223238"/>
            <a:ext cx="2227800" cy="674700"/>
          </a:xfrm>
          <a:prstGeom prst="straightConnector1">
            <a:avLst/>
          </a:prstGeom>
          <a:noFill/>
          <a:ln cap="flat" cmpd="sng" w="9525">
            <a:solidFill>
              <a:schemeClr val="dk2"/>
            </a:solidFill>
            <a:prstDash val="solid"/>
            <a:round/>
            <a:headEnd len="med" w="med" type="none"/>
            <a:tailEnd len="med" w="med" type="triangle"/>
          </a:ln>
        </p:spPr>
      </p:cxnSp>
      <p:sp>
        <p:nvSpPr>
          <p:cNvPr id="287" name="Google Shape;287;p27"/>
          <p:cNvSpPr txBox="1"/>
          <p:nvPr/>
        </p:nvSpPr>
        <p:spPr>
          <a:xfrm>
            <a:off x="5132550" y="24318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288" name="Google Shape;288;p27"/>
          <p:cNvCxnSpPr>
            <a:stCxn id="277" idx="6"/>
            <a:endCxn id="289" idx="1"/>
          </p:cNvCxnSpPr>
          <p:nvPr/>
        </p:nvCxnSpPr>
        <p:spPr>
          <a:xfrm flipH="1" rot="10800000">
            <a:off x="7208800" y="2316350"/>
            <a:ext cx="326400" cy="581700"/>
          </a:xfrm>
          <a:prstGeom prst="straightConnector1">
            <a:avLst/>
          </a:prstGeom>
          <a:noFill/>
          <a:ln cap="flat" cmpd="sng" w="9525">
            <a:solidFill>
              <a:schemeClr val="dk2"/>
            </a:solidFill>
            <a:prstDash val="solid"/>
            <a:round/>
            <a:headEnd len="med" w="med" type="none"/>
            <a:tailEnd len="med" w="med" type="triangle"/>
          </a:ln>
        </p:spPr>
      </p:cxnSp>
      <p:sp>
        <p:nvSpPr>
          <p:cNvPr id="289" name="Google Shape;289;p27"/>
          <p:cNvSpPr/>
          <p:nvPr/>
        </p:nvSpPr>
        <p:spPr>
          <a:xfrm>
            <a:off x="7535250" y="19789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Next round query</a:t>
            </a:r>
            <a:endParaRPr sz="1100"/>
          </a:p>
        </p:txBody>
      </p:sp>
      <p:cxnSp>
        <p:nvCxnSpPr>
          <p:cNvPr id="290" name="Google Shape;290;p27"/>
          <p:cNvCxnSpPr>
            <a:stCxn id="276" idx="6"/>
            <a:endCxn id="289" idx="1"/>
          </p:cNvCxnSpPr>
          <p:nvPr/>
        </p:nvCxnSpPr>
        <p:spPr>
          <a:xfrm>
            <a:off x="7208800" y="1692550"/>
            <a:ext cx="326400" cy="623700"/>
          </a:xfrm>
          <a:prstGeom prst="straightConnector1">
            <a:avLst/>
          </a:prstGeom>
          <a:noFill/>
          <a:ln cap="flat" cmpd="sng" w="9525">
            <a:solidFill>
              <a:schemeClr val="dk2"/>
            </a:solidFill>
            <a:prstDash val="solid"/>
            <a:round/>
            <a:headEnd len="med" w="med" type="none"/>
            <a:tailEnd len="med" w="med" type="triangle"/>
          </a:ln>
        </p:spPr>
      </p:cxnSp>
      <p:sp>
        <p:nvSpPr>
          <p:cNvPr id="291" name="Google Shape;291;p27"/>
          <p:cNvSpPr txBox="1"/>
          <p:nvPr/>
        </p:nvSpPr>
        <p:spPr>
          <a:xfrm>
            <a:off x="7114500" y="4618800"/>
            <a:ext cx="2029500" cy="5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 &gt; k/2</a:t>
            </a:r>
            <a:endParaRPr sz="1800">
              <a:solidFill>
                <a:schemeClr val="dk1"/>
              </a:solidFill>
              <a:latin typeface="Oswald"/>
              <a:ea typeface="Oswald"/>
              <a:cs typeface="Oswald"/>
              <a:sym typeface="Oswald"/>
            </a:endParaRPr>
          </a:p>
        </p:txBody>
      </p:sp>
      <p:sp>
        <p:nvSpPr>
          <p:cNvPr id="282" name="Google Shape;282;p27"/>
          <p:cNvSpPr/>
          <p:nvPr/>
        </p:nvSpPr>
        <p:spPr>
          <a:xfrm>
            <a:off x="2665050" y="402855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Wait for k responses</a:t>
            </a:r>
            <a:endParaRPr sz="1100"/>
          </a:p>
        </p:txBody>
      </p:sp>
      <p:cxnSp>
        <p:nvCxnSpPr>
          <p:cNvPr id="292" name="Google Shape;292;p27"/>
          <p:cNvCxnSpPr>
            <a:stCxn id="282" idx="1"/>
            <a:endCxn id="274" idx="1"/>
          </p:cNvCxnSpPr>
          <p:nvPr/>
        </p:nvCxnSpPr>
        <p:spPr>
          <a:xfrm rot="10800000">
            <a:off x="2192850" y="2898000"/>
            <a:ext cx="472200" cy="1467900"/>
          </a:xfrm>
          <a:prstGeom prst="curvedConnector3">
            <a:avLst>
              <a:gd fmla="val 150365" name="adj1"/>
            </a:avLst>
          </a:prstGeom>
          <a:noFill/>
          <a:ln cap="flat" cmpd="sng" w="9525">
            <a:solidFill>
              <a:schemeClr val="dk2"/>
            </a:solidFill>
            <a:prstDash val="solid"/>
            <a:round/>
            <a:headEnd len="med" w="med" type="none"/>
            <a:tailEnd len="med" w="med" type="none"/>
          </a:ln>
        </p:spPr>
      </p:cxnSp>
      <p:sp>
        <p:nvSpPr>
          <p:cNvPr id="293" name="Google Shape;293;p27"/>
          <p:cNvSpPr/>
          <p:nvPr/>
        </p:nvSpPr>
        <p:spPr>
          <a:xfrm>
            <a:off x="7535250" y="38172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Decide node color after round m</a:t>
            </a:r>
            <a:endParaRPr sz="1100"/>
          </a:p>
        </p:txBody>
      </p:sp>
      <p:sp>
        <p:nvSpPr>
          <p:cNvPr id="294" name="Google Shape;294;p27"/>
          <p:cNvSpPr/>
          <p:nvPr/>
        </p:nvSpPr>
        <p:spPr>
          <a:xfrm>
            <a:off x="7937700" y="2853350"/>
            <a:ext cx="139800" cy="764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5" name="Google Shape;295;p27"/>
          <p:cNvCxnSpPr>
            <a:stCxn id="276" idx="0"/>
            <a:endCxn id="273" idx="0"/>
          </p:cNvCxnSpPr>
          <p:nvPr/>
        </p:nvCxnSpPr>
        <p:spPr>
          <a:xfrm rot="5400000">
            <a:off x="3555700" y="-732350"/>
            <a:ext cx="1205400" cy="5482500"/>
          </a:xfrm>
          <a:prstGeom prst="curvedConnector3">
            <a:avLst>
              <a:gd fmla="val -30643" name="adj1"/>
            </a:avLst>
          </a:prstGeom>
          <a:noFill/>
          <a:ln cap="flat" cmpd="sng" w="9525">
            <a:solidFill>
              <a:schemeClr val="dk2"/>
            </a:solidFill>
            <a:prstDash val="solid"/>
            <a:round/>
            <a:headEnd len="med" w="med" type="none"/>
            <a:tailEnd len="med" w="med" type="none"/>
          </a:ln>
        </p:spPr>
      </p:cxnSp>
      <p:sp>
        <p:nvSpPr>
          <p:cNvPr id="296" name="Google Shape;296;p27"/>
          <p:cNvSpPr txBox="1"/>
          <p:nvPr/>
        </p:nvSpPr>
        <p:spPr>
          <a:xfrm>
            <a:off x="2035775" y="1314875"/>
            <a:ext cx="7518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c</a:t>
            </a:r>
            <a:r>
              <a:rPr lang="en">
                <a:solidFill>
                  <a:schemeClr val="dk1"/>
                </a:solidFill>
                <a:latin typeface="Oswald"/>
                <a:ea typeface="Oswald"/>
                <a:cs typeface="Oswald"/>
                <a:sym typeface="Oswald"/>
              </a:rPr>
              <a:t>nt += 1</a:t>
            </a:r>
            <a:endParaRPr>
              <a:solidFill>
                <a:schemeClr val="dk1"/>
              </a:solidFill>
              <a:latin typeface="Oswald"/>
              <a:ea typeface="Oswald"/>
              <a:cs typeface="Oswald"/>
              <a:sym typeface="Oswald"/>
            </a:endParaRPr>
          </a:p>
        </p:txBody>
      </p:sp>
      <p:sp>
        <p:nvSpPr>
          <p:cNvPr id="297" name="Google Shape;297;p27"/>
          <p:cNvSpPr txBox="1"/>
          <p:nvPr/>
        </p:nvSpPr>
        <p:spPr>
          <a:xfrm>
            <a:off x="1417150" y="4201325"/>
            <a:ext cx="7518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c</a:t>
            </a:r>
            <a:r>
              <a:rPr lang="en">
                <a:solidFill>
                  <a:schemeClr val="dk1"/>
                </a:solidFill>
                <a:latin typeface="Oswald"/>
                <a:ea typeface="Oswald"/>
                <a:cs typeface="Oswald"/>
                <a:sym typeface="Oswald"/>
              </a:rPr>
              <a:t>nt = 0</a:t>
            </a:r>
            <a:endParaRPr>
              <a:solidFill>
                <a:schemeClr val="dk1"/>
              </a:solidFill>
              <a:latin typeface="Oswald"/>
              <a:ea typeface="Oswald"/>
              <a:cs typeface="Oswald"/>
              <a:sym typeface="Oswald"/>
            </a:endParaRPr>
          </a:p>
        </p:txBody>
      </p:sp>
      <p:cxnSp>
        <p:nvCxnSpPr>
          <p:cNvPr id="298" name="Google Shape;298;p27"/>
          <p:cNvCxnSpPr>
            <a:stCxn id="277" idx="4"/>
            <a:endCxn id="273" idx="4"/>
          </p:cNvCxnSpPr>
          <p:nvPr/>
        </p:nvCxnSpPr>
        <p:spPr>
          <a:xfrm rot="5400000">
            <a:off x="4158100" y="443450"/>
            <a:ext cx="600" cy="5482500"/>
          </a:xfrm>
          <a:prstGeom prst="curvedConnector3">
            <a:avLst>
              <a:gd fmla="val 314854167" name="adj1"/>
            </a:avLst>
          </a:prstGeom>
          <a:noFill/>
          <a:ln cap="flat" cmpd="sng" w="9525">
            <a:solidFill>
              <a:schemeClr val="dk2"/>
            </a:solidFill>
            <a:prstDash val="solid"/>
            <a:round/>
            <a:headEnd len="med" w="med" type="none"/>
            <a:tailEnd len="med" w="med" type="none"/>
          </a:ln>
        </p:spPr>
      </p:cxnSp>
      <p:cxnSp>
        <p:nvCxnSpPr>
          <p:cNvPr id="299" name="Google Shape;299;p27"/>
          <p:cNvCxnSpPr>
            <a:endCxn id="273" idx="0"/>
          </p:cNvCxnSpPr>
          <p:nvPr/>
        </p:nvCxnSpPr>
        <p:spPr>
          <a:xfrm flipH="1">
            <a:off x="1417150" y="2309300"/>
            <a:ext cx="75900" cy="302400"/>
          </a:xfrm>
          <a:prstGeom prst="straightConnector1">
            <a:avLst/>
          </a:prstGeom>
          <a:noFill/>
          <a:ln cap="flat" cmpd="sng" w="9525">
            <a:solidFill>
              <a:schemeClr val="dk2"/>
            </a:solidFill>
            <a:prstDash val="solid"/>
            <a:round/>
            <a:headEnd len="med" w="med" type="none"/>
            <a:tailEnd len="med" w="med" type="triangle"/>
          </a:ln>
        </p:spPr>
      </p:cxnSp>
      <p:cxnSp>
        <p:nvCxnSpPr>
          <p:cNvPr id="300" name="Google Shape;300;p27"/>
          <p:cNvCxnSpPr>
            <a:endCxn id="273" idx="4"/>
          </p:cNvCxnSpPr>
          <p:nvPr/>
        </p:nvCxnSpPr>
        <p:spPr>
          <a:xfrm rot="10800000">
            <a:off x="1417150" y="3184400"/>
            <a:ext cx="87300" cy="442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4" name="Shape 304"/>
        <p:cNvGrpSpPr/>
        <p:nvPr/>
      </p:nvGrpSpPr>
      <p:grpSpPr>
        <a:xfrm>
          <a:off x="0" y="0"/>
          <a:ext cx="0" cy="0"/>
          <a:chOff x="0" y="0"/>
          <a:chExt cx="0" cy="0"/>
        </a:xfrm>
      </p:grpSpPr>
      <p:sp>
        <p:nvSpPr>
          <p:cNvPr id="305" name="Google Shape;30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Snowflake</a:t>
            </a:r>
            <a:endParaRPr/>
          </a:p>
        </p:txBody>
      </p:sp>
      <p:sp>
        <p:nvSpPr>
          <p:cNvPr id="306" name="Google Shape;306;p28"/>
          <p:cNvSpPr/>
          <p:nvPr/>
        </p:nvSpPr>
        <p:spPr>
          <a:xfrm>
            <a:off x="990925" y="1132775"/>
            <a:ext cx="3787200" cy="37035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07" name="Google Shape;307;p28"/>
          <p:cNvSpPr/>
          <p:nvPr/>
        </p:nvSpPr>
        <p:spPr>
          <a:xfrm>
            <a:off x="1978225" y="2223725"/>
            <a:ext cx="1812600" cy="15009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a:t>
            </a:r>
            <a:r>
              <a:rPr lang="en"/>
              <a:t>nt &gt;= β</a:t>
            </a:r>
            <a:endParaRPr/>
          </a:p>
        </p:txBody>
      </p:sp>
      <p:cxnSp>
        <p:nvCxnSpPr>
          <p:cNvPr id="308" name="Google Shape;308;p28"/>
          <p:cNvCxnSpPr>
            <a:stCxn id="307" idx="0"/>
            <a:endCxn id="306" idx="0"/>
          </p:cNvCxnSpPr>
          <p:nvPr/>
        </p:nvCxnSpPr>
        <p:spPr>
          <a:xfrm rot="10800000">
            <a:off x="2884525" y="1132625"/>
            <a:ext cx="0" cy="1091100"/>
          </a:xfrm>
          <a:prstGeom prst="straightConnector1">
            <a:avLst/>
          </a:prstGeom>
          <a:noFill/>
          <a:ln cap="flat" cmpd="sng" w="38100">
            <a:solidFill>
              <a:srgbClr val="1155CC"/>
            </a:solidFill>
            <a:prstDash val="solid"/>
            <a:round/>
            <a:headEnd len="med" w="med" type="none"/>
            <a:tailEnd len="med" w="med" type="triangle"/>
          </a:ln>
        </p:spPr>
      </p:cxnSp>
      <p:sp>
        <p:nvSpPr>
          <p:cNvPr id="309" name="Google Shape;309;p28"/>
          <p:cNvSpPr txBox="1"/>
          <p:nvPr/>
        </p:nvSpPr>
        <p:spPr>
          <a:xfrm>
            <a:off x="2884525" y="1651025"/>
            <a:ext cx="13872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Yes, </a:t>
            </a:r>
            <a:endParaRPr>
              <a:latin typeface="Average"/>
              <a:ea typeface="Average"/>
              <a:cs typeface="Average"/>
              <a:sym typeface="Average"/>
            </a:endParaRPr>
          </a:p>
          <a:p>
            <a:pPr indent="0" lvl="0" marL="0" rtl="0" algn="l">
              <a:spcBef>
                <a:spcPts val="0"/>
              </a:spcBef>
              <a:spcAft>
                <a:spcPts val="0"/>
              </a:spcAft>
              <a:buNone/>
            </a:pPr>
            <a:r>
              <a:rPr lang="en">
                <a:latin typeface="Average"/>
                <a:ea typeface="Average"/>
                <a:cs typeface="Average"/>
                <a:sym typeface="Average"/>
              </a:rPr>
              <a:t>node confirms to be blue</a:t>
            </a:r>
            <a:endParaRPr>
              <a:latin typeface="Average"/>
              <a:ea typeface="Average"/>
              <a:cs typeface="Average"/>
              <a:sym typeface="Averag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3" name="Shape 313"/>
        <p:cNvGrpSpPr/>
        <p:nvPr/>
      </p:nvGrpSpPr>
      <p:grpSpPr>
        <a:xfrm>
          <a:off x="0" y="0"/>
          <a:ext cx="0" cy="0"/>
          <a:chOff x="0" y="0"/>
          <a:chExt cx="0" cy="0"/>
        </a:xfrm>
      </p:grpSpPr>
      <p:sp>
        <p:nvSpPr>
          <p:cNvPr id="314" name="Google Shape;314;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Snowflake</a:t>
            </a:r>
            <a:endParaRPr/>
          </a:p>
        </p:txBody>
      </p:sp>
      <p:sp>
        <p:nvSpPr>
          <p:cNvPr id="315" name="Google Shape;315;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400">
                <a:solidFill>
                  <a:schemeClr val="dk1"/>
                </a:solidFill>
                <a:latin typeface="Oswald"/>
                <a:ea typeface="Oswald"/>
                <a:cs typeface="Oswald"/>
                <a:sym typeface="Oswald"/>
              </a:rPr>
              <a:t>When correctly parameterized, </a:t>
            </a:r>
            <a:endParaRPr sz="2400">
              <a:solidFill>
                <a:schemeClr val="dk1"/>
              </a:solidFill>
              <a:latin typeface="Oswald"/>
              <a:ea typeface="Oswald"/>
              <a:cs typeface="Oswald"/>
              <a:sym typeface="Oswald"/>
            </a:endParaRPr>
          </a:p>
          <a:p>
            <a:pPr indent="0" lvl="0" marL="0" marR="0" rtl="0" algn="l">
              <a:lnSpc>
                <a:spcPct val="100000"/>
              </a:lnSpc>
              <a:spcBef>
                <a:spcPts val="0"/>
              </a:spcBef>
              <a:spcAft>
                <a:spcPts val="0"/>
              </a:spcAft>
              <a:buNone/>
            </a:pPr>
            <a:r>
              <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this protocol can ensure both safety and liveness. </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Char char="●"/>
            </a:pPr>
            <a:r>
              <a:rPr lang="en" sz="2400">
                <a:solidFill>
                  <a:schemeClr val="dk1"/>
                </a:solidFill>
                <a:latin typeface="Oswald"/>
                <a:ea typeface="Oswald"/>
                <a:cs typeface="Oswald"/>
                <a:sym typeface="Oswald"/>
              </a:rPr>
              <a:t>system states (colors) are irreversible when decisions are committed by correct nodes. </a:t>
            </a:r>
            <a:endParaRPr sz="2400">
              <a:solidFill>
                <a:schemeClr val="dk1"/>
              </a:solidFill>
              <a:latin typeface="Oswald"/>
              <a:ea typeface="Oswald"/>
              <a:cs typeface="Oswald"/>
              <a:sym typeface="Oswa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Snowball</a:t>
            </a:r>
            <a:endParaRPr/>
          </a:p>
        </p:txBody>
      </p:sp>
      <p:sp>
        <p:nvSpPr>
          <p:cNvPr id="321" name="Google Shape;321;p30"/>
          <p:cNvSpPr/>
          <p:nvPr/>
        </p:nvSpPr>
        <p:spPr>
          <a:xfrm>
            <a:off x="1108000" y="26117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BC</a:t>
            </a:r>
            <a:endParaRPr/>
          </a:p>
          <a:p>
            <a:pPr indent="0" lvl="0" marL="0" rtl="0" algn="l">
              <a:spcBef>
                <a:spcPts val="0"/>
              </a:spcBef>
              <a:spcAft>
                <a:spcPts val="0"/>
              </a:spcAft>
              <a:buNone/>
            </a:pPr>
            <a:r>
              <a:rPr lang="en"/>
              <a:t>YC</a:t>
            </a:r>
            <a:endParaRPr/>
          </a:p>
        </p:txBody>
      </p:sp>
      <p:sp>
        <p:nvSpPr>
          <p:cNvPr id="322" name="Google Shape;322;p30"/>
          <p:cNvSpPr/>
          <p:nvPr/>
        </p:nvSpPr>
        <p:spPr>
          <a:xfrm>
            <a:off x="2192700" y="2367350"/>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Receive k responses?</a:t>
            </a:r>
            <a:endParaRPr sz="1100"/>
          </a:p>
        </p:txBody>
      </p:sp>
      <p:sp>
        <p:nvSpPr>
          <p:cNvPr id="323" name="Google Shape;323;p30"/>
          <p:cNvSpPr/>
          <p:nvPr/>
        </p:nvSpPr>
        <p:spPr>
          <a:xfrm>
            <a:off x="3418125" y="1161838"/>
            <a:ext cx="1889400" cy="10614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Blue response ≥ </a:t>
            </a:r>
            <a:endParaRPr sz="1100"/>
          </a:p>
          <a:p>
            <a:pPr indent="0" lvl="0" marL="0" rtl="0" algn="l">
              <a:spcBef>
                <a:spcPts val="0"/>
              </a:spcBef>
              <a:spcAft>
                <a:spcPts val="0"/>
              </a:spcAft>
              <a:buNone/>
            </a:pPr>
            <a:r>
              <a:rPr lang="en" sz="1100"/>
              <a:t>⍺</a:t>
            </a:r>
            <a:endParaRPr sz="1100"/>
          </a:p>
        </p:txBody>
      </p:sp>
      <p:sp>
        <p:nvSpPr>
          <p:cNvPr id="324" name="Google Shape;324;p30"/>
          <p:cNvSpPr/>
          <p:nvPr/>
        </p:nvSpPr>
        <p:spPr>
          <a:xfrm>
            <a:off x="6590500" y="14062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0"/>
          <p:cNvSpPr/>
          <p:nvPr/>
        </p:nvSpPr>
        <p:spPr>
          <a:xfrm>
            <a:off x="6590500" y="2611700"/>
            <a:ext cx="618300" cy="572700"/>
          </a:xfrm>
          <a:prstGeom prst="ellipse">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6" name="Google Shape;326;p30"/>
          <p:cNvCxnSpPr>
            <a:stCxn id="321" idx="6"/>
            <a:endCxn id="322" idx="1"/>
          </p:cNvCxnSpPr>
          <p:nvPr/>
        </p:nvCxnSpPr>
        <p:spPr>
          <a:xfrm>
            <a:off x="1726300" y="2898050"/>
            <a:ext cx="466500" cy="0"/>
          </a:xfrm>
          <a:prstGeom prst="straightConnector1">
            <a:avLst/>
          </a:prstGeom>
          <a:noFill/>
          <a:ln cap="flat" cmpd="sng" w="9525">
            <a:solidFill>
              <a:schemeClr val="dk2"/>
            </a:solidFill>
            <a:prstDash val="solid"/>
            <a:round/>
            <a:headEnd len="med" w="med" type="none"/>
            <a:tailEnd len="med" w="med" type="triangle"/>
          </a:ln>
        </p:spPr>
      </p:cxnSp>
      <p:cxnSp>
        <p:nvCxnSpPr>
          <p:cNvPr id="327" name="Google Shape;327;p30"/>
          <p:cNvCxnSpPr>
            <a:stCxn id="322" idx="0"/>
            <a:endCxn id="323" idx="1"/>
          </p:cNvCxnSpPr>
          <p:nvPr/>
        </p:nvCxnSpPr>
        <p:spPr>
          <a:xfrm flipH="1" rot="10800000">
            <a:off x="3137400" y="1692650"/>
            <a:ext cx="280800" cy="674700"/>
          </a:xfrm>
          <a:prstGeom prst="straightConnector1">
            <a:avLst/>
          </a:prstGeom>
          <a:noFill/>
          <a:ln cap="flat" cmpd="sng" w="9525">
            <a:solidFill>
              <a:schemeClr val="dk2"/>
            </a:solidFill>
            <a:prstDash val="solid"/>
            <a:round/>
            <a:headEnd len="med" w="med" type="none"/>
            <a:tailEnd len="med" w="med" type="triangle"/>
          </a:ln>
        </p:spPr>
      </p:cxnSp>
      <p:sp>
        <p:nvSpPr>
          <p:cNvPr id="328" name="Google Shape;328;p30"/>
          <p:cNvSpPr txBox="1"/>
          <p:nvPr/>
        </p:nvSpPr>
        <p:spPr>
          <a:xfrm>
            <a:off x="2787525" y="19789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329" name="Google Shape;329;p30"/>
          <p:cNvCxnSpPr>
            <a:stCxn id="322" idx="2"/>
            <a:endCxn id="330" idx="0"/>
          </p:cNvCxnSpPr>
          <p:nvPr/>
        </p:nvCxnSpPr>
        <p:spPr>
          <a:xfrm>
            <a:off x="3137400" y="3428750"/>
            <a:ext cx="0" cy="599700"/>
          </a:xfrm>
          <a:prstGeom prst="straightConnector1">
            <a:avLst/>
          </a:prstGeom>
          <a:noFill/>
          <a:ln cap="flat" cmpd="sng" w="9525">
            <a:solidFill>
              <a:schemeClr val="dk2"/>
            </a:solidFill>
            <a:prstDash val="solid"/>
            <a:round/>
            <a:headEnd len="med" w="med" type="none"/>
            <a:tailEnd len="med" w="med" type="triangle"/>
          </a:ln>
        </p:spPr>
      </p:cxnSp>
      <p:sp>
        <p:nvSpPr>
          <p:cNvPr id="331" name="Google Shape;331;p30"/>
          <p:cNvSpPr txBox="1"/>
          <p:nvPr/>
        </p:nvSpPr>
        <p:spPr>
          <a:xfrm>
            <a:off x="3137400" y="35373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332" name="Google Shape;332;p30"/>
          <p:cNvCxnSpPr>
            <a:stCxn id="323" idx="3"/>
            <a:endCxn id="324" idx="2"/>
          </p:cNvCxnSpPr>
          <p:nvPr/>
        </p:nvCxnSpPr>
        <p:spPr>
          <a:xfrm>
            <a:off x="5307525" y="1692538"/>
            <a:ext cx="1283100" cy="0"/>
          </a:xfrm>
          <a:prstGeom prst="straightConnector1">
            <a:avLst/>
          </a:prstGeom>
          <a:noFill/>
          <a:ln cap="flat" cmpd="sng" w="9525">
            <a:solidFill>
              <a:schemeClr val="dk2"/>
            </a:solidFill>
            <a:prstDash val="solid"/>
            <a:round/>
            <a:headEnd len="med" w="med" type="none"/>
            <a:tailEnd len="med" w="med" type="triangle"/>
          </a:ln>
        </p:spPr>
      </p:cxnSp>
      <p:sp>
        <p:nvSpPr>
          <p:cNvPr id="333" name="Google Shape;333;p30"/>
          <p:cNvSpPr txBox="1"/>
          <p:nvPr/>
        </p:nvSpPr>
        <p:spPr>
          <a:xfrm>
            <a:off x="5564150" y="14062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p:txBody>
      </p:sp>
      <p:cxnSp>
        <p:nvCxnSpPr>
          <p:cNvPr id="334" name="Google Shape;334;p30"/>
          <p:cNvCxnSpPr>
            <a:stCxn id="323" idx="2"/>
            <a:endCxn id="325" idx="2"/>
          </p:cNvCxnSpPr>
          <p:nvPr/>
        </p:nvCxnSpPr>
        <p:spPr>
          <a:xfrm>
            <a:off x="4362825" y="2223238"/>
            <a:ext cx="2227800" cy="674700"/>
          </a:xfrm>
          <a:prstGeom prst="straightConnector1">
            <a:avLst/>
          </a:prstGeom>
          <a:noFill/>
          <a:ln cap="flat" cmpd="sng" w="9525">
            <a:solidFill>
              <a:schemeClr val="dk2"/>
            </a:solidFill>
            <a:prstDash val="solid"/>
            <a:round/>
            <a:headEnd len="med" w="med" type="none"/>
            <a:tailEnd len="med" w="med" type="triangle"/>
          </a:ln>
        </p:spPr>
      </p:cxnSp>
      <p:sp>
        <p:nvSpPr>
          <p:cNvPr id="335" name="Google Shape;335;p30"/>
          <p:cNvSpPr txBox="1"/>
          <p:nvPr/>
        </p:nvSpPr>
        <p:spPr>
          <a:xfrm>
            <a:off x="5132550" y="2431800"/>
            <a:ext cx="5364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p:txBody>
      </p:sp>
      <p:cxnSp>
        <p:nvCxnSpPr>
          <p:cNvPr id="336" name="Google Shape;336;p30"/>
          <p:cNvCxnSpPr>
            <a:stCxn id="325" idx="6"/>
            <a:endCxn id="337" idx="1"/>
          </p:cNvCxnSpPr>
          <p:nvPr/>
        </p:nvCxnSpPr>
        <p:spPr>
          <a:xfrm flipH="1" rot="10800000">
            <a:off x="7208800" y="2316350"/>
            <a:ext cx="326400" cy="581700"/>
          </a:xfrm>
          <a:prstGeom prst="straightConnector1">
            <a:avLst/>
          </a:prstGeom>
          <a:noFill/>
          <a:ln cap="flat" cmpd="sng" w="9525">
            <a:solidFill>
              <a:schemeClr val="dk2"/>
            </a:solidFill>
            <a:prstDash val="solid"/>
            <a:round/>
            <a:headEnd len="med" w="med" type="none"/>
            <a:tailEnd len="med" w="med" type="triangle"/>
          </a:ln>
        </p:spPr>
      </p:cxnSp>
      <p:sp>
        <p:nvSpPr>
          <p:cNvPr id="337" name="Google Shape;337;p30"/>
          <p:cNvSpPr/>
          <p:nvPr/>
        </p:nvSpPr>
        <p:spPr>
          <a:xfrm>
            <a:off x="7535250" y="19789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Next round query</a:t>
            </a:r>
            <a:endParaRPr sz="1100"/>
          </a:p>
        </p:txBody>
      </p:sp>
      <p:cxnSp>
        <p:nvCxnSpPr>
          <p:cNvPr id="338" name="Google Shape;338;p30"/>
          <p:cNvCxnSpPr>
            <a:stCxn id="324" idx="6"/>
            <a:endCxn id="337" idx="1"/>
          </p:cNvCxnSpPr>
          <p:nvPr/>
        </p:nvCxnSpPr>
        <p:spPr>
          <a:xfrm>
            <a:off x="7208800" y="1692550"/>
            <a:ext cx="326400" cy="623700"/>
          </a:xfrm>
          <a:prstGeom prst="straightConnector1">
            <a:avLst/>
          </a:prstGeom>
          <a:noFill/>
          <a:ln cap="flat" cmpd="sng" w="9525">
            <a:solidFill>
              <a:schemeClr val="dk2"/>
            </a:solidFill>
            <a:prstDash val="solid"/>
            <a:round/>
            <a:headEnd len="med" w="med" type="none"/>
            <a:tailEnd len="med" w="med" type="triangle"/>
          </a:ln>
        </p:spPr>
      </p:cxnSp>
      <p:sp>
        <p:nvSpPr>
          <p:cNvPr id="339" name="Google Shape;339;p30"/>
          <p:cNvSpPr txBox="1"/>
          <p:nvPr/>
        </p:nvSpPr>
        <p:spPr>
          <a:xfrm>
            <a:off x="7114500" y="4618800"/>
            <a:ext cx="2029500" cy="5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Oswald"/>
                <a:ea typeface="Oswald"/>
                <a:cs typeface="Oswald"/>
                <a:sym typeface="Oswald"/>
              </a:rPr>
              <a:t>⍺ &gt; k/2</a:t>
            </a:r>
            <a:endParaRPr sz="1800">
              <a:solidFill>
                <a:schemeClr val="dk1"/>
              </a:solidFill>
              <a:latin typeface="Oswald"/>
              <a:ea typeface="Oswald"/>
              <a:cs typeface="Oswald"/>
              <a:sym typeface="Oswald"/>
            </a:endParaRPr>
          </a:p>
        </p:txBody>
      </p:sp>
      <p:sp>
        <p:nvSpPr>
          <p:cNvPr id="330" name="Google Shape;330;p30"/>
          <p:cNvSpPr/>
          <p:nvPr/>
        </p:nvSpPr>
        <p:spPr>
          <a:xfrm>
            <a:off x="2665050" y="402855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Wait for k responses</a:t>
            </a:r>
            <a:endParaRPr sz="1100"/>
          </a:p>
        </p:txBody>
      </p:sp>
      <p:cxnSp>
        <p:nvCxnSpPr>
          <p:cNvPr id="340" name="Google Shape;340;p30"/>
          <p:cNvCxnSpPr>
            <a:stCxn id="330" idx="1"/>
            <a:endCxn id="322" idx="1"/>
          </p:cNvCxnSpPr>
          <p:nvPr/>
        </p:nvCxnSpPr>
        <p:spPr>
          <a:xfrm rot="10800000">
            <a:off x="2192850" y="2898000"/>
            <a:ext cx="472200" cy="1467900"/>
          </a:xfrm>
          <a:prstGeom prst="curvedConnector3">
            <a:avLst>
              <a:gd fmla="val 150365" name="adj1"/>
            </a:avLst>
          </a:prstGeom>
          <a:noFill/>
          <a:ln cap="flat" cmpd="sng" w="9525">
            <a:solidFill>
              <a:schemeClr val="dk2"/>
            </a:solidFill>
            <a:prstDash val="solid"/>
            <a:round/>
            <a:headEnd len="med" w="med" type="none"/>
            <a:tailEnd len="med" w="med" type="none"/>
          </a:ln>
        </p:spPr>
      </p:cxnSp>
      <p:sp>
        <p:nvSpPr>
          <p:cNvPr id="341" name="Google Shape;341;p30"/>
          <p:cNvSpPr/>
          <p:nvPr/>
        </p:nvSpPr>
        <p:spPr>
          <a:xfrm>
            <a:off x="7937700" y="2853350"/>
            <a:ext cx="139800" cy="7641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 name="Google Shape;342;p30"/>
          <p:cNvCxnSpPr>
            <a:stCxn id="324" idx="0"/>
            <a:endCxn id="343" idx="0"/>
          </p:cNvCxnSpPr>
          <p:nvPr/>
        </p:nvCxnSpPr>
        <p:spPr>
          <a:xfrm rot="5400000">
            <a:off x="4118050" y="-1294700"/>
            <a:ext cx="80700" cy="5482500"/>
          </a:xfrm>
          <a:prstGeom prst="curvedConnector3">
            <a:avLst>
              <a:gd fmla="val -295074" name="adj1"/>
            </a:avLst>
          </a:prstGeom>
          <a:noFill/>
          <a:ln cap="flat" cmpd="sng" w="9525">
            <a:solidFill>
              <a:schemeClr val="dk2"/>
            </a:solidFill>
            <a:prstDash val="solid"/>
            <a:round/>
            <a:headEnd len="med" w="med" type="none"/>
            <a:tailEnd len="med" w="med" type="none"/>
          </a:ln>
        </p:spPr>
      </p:cxnSp>
      <p:sp>
        <p:nvSpPr>
          <p:cNvPr id="344" name="Google Shape;344;p30"/>
          <p:cNvSpPr txBox="1"/>
          <p:nvPr/>
        </p:nvSpPr>
        <p:spPr>
          <a:xfrm>
            <a:off x="1793050" y="1150288"/>
            <a:ext cx="7518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 + 1</a:t>
            </a:r>
            <a:endParaRPr>
              <a:solidFill>
                <a:schemeClr val="dk1"/>
              </a:solidFill>
              <a:latin typeface="Oswald"/>
              <a:ea typeface="Oswald"/>
              <a:cs typeface="Oswald"/>
              <a:sym typeface="Oswald"/>
            </a:endParaRPr>
          </a:p>
        </p:txBody>
      </p:sp>
      <p:cxnSp>
        <p:nvCxnSpPr>
          <p:cNvPr id="345" name="Google Shape;345;p30"/>
          <p:cNvCxnSpPr>
            <a:stCxn id="325" idx="4"/>
            <a:endCxn id="346" idx="2"/>
          </p:cNvCxnSpPr>
          <p:nvPr/>
        </p:nvCxnSpPr>
        <p:spPr>
          <a:xfrm rot="5400000">
            <a:off x="3795400" y="806150"/>
            <a:ext cx="726000" cy="5482500"/>
          </a:xfrm>
          <a:prstGeom prst="curvedConnector3">
            <a:avLst>
              <a:gd fmla="val 256164" name="adj1"/>
            </a:avLst>
          </a:prstGeom>
          <a:noFill/>
          <a:ln cap="flat" cmpd="sng" w="9525">
            <a:solidFill>
              <a:schemeClr val="dk2"/>
            </a:solidFill>
            <a:prstDash val="solid"/>
            <a:round/>
            <a:headEnd len="med" w="med" type="none"/>
            <a:tailEnd len="med" w="med" type="none"/>
          </a:ln>
        </p:spPr>
      </p:cxnSp>
      <p:cxnSp>
        <p:nvCxnSpPr>
          <p:cNvPr id="347" name="Google Shape;347;p30"/>
          <p:cNvCxnSpPr>
            <a:stCxn id="346" idx="0"/>
            <a:endCxn id="321" idx="4"/>
          </p:cNvCxnSpPr>
          <p:nvPr/>
        </p:nvCxnSpPr>
        <p:spPr>
          <a:xfrm rot="10800000">
            <a:off x="1417144" y="3184325"/>
            <a:ext cx="0" cy="362400"/>
          </a:xfrm>
          <a:prstGeom prst="straightConnector1">
            <a:avLst/>
          </a:prstGeom>
          <a:noFill/>
          <a:ln cap="flat" cmpd="sng" w="9525">
            <a:solidFill>
              <a:schemeClr val="dk2"/>
            </a:solidFill>
            <a:prstDash val="solid"/>
            <a:round/>
            <a:headEnd len="med" w="med" type="none"/>
            <a:tailEnd len="med" w="med" type="triangle"/>
          </a:ln>
        </p:spPr>
      </p:cxnSp>
      <p:sp>
        <p:nvSpPr>
          <p:cNvPr id="343" name="Google Shape;343;p30"/>
          <p:cNvSpPr/>
          <p:nvPr/>
        </p:nvSpPr>
        <p:spPr>
          <a:xfrm>
            <a:off x="1041250" y="1486800"/>
            <a:ext cx="751788" cy="363744"/>
          </a:xfrm>
          <a:prstGeom prst="flowChartTermina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t>Blue </a:t>
            </a:r>
            <a:r>
              <a:rPr lang="en" sz="800"/>
              <a:t>confidence</a:t>
            </a:r>
            <a:endParaRPr sz="800"/>
          </a:p>
        </p:txBody>
      </p:sp>
      <p:cxnSp>
        <p:nvCxnSpPr>
          <p:cNvPr id="348" name="Google Shape;348;p30"/>
          <p:cNvCxnSpPr>
            <a:stCxn id="343" idx="2"/>
            <a:endCxn id="321" idx="0"/>
          </p:cNvCxnSpPr>
          <p:nvPr/>
        </p:nvCxnSpPr>
        <p:spPr>
          <a:xfrm>
            <a:off x="1417144" y="1850544"/>
            <a:ext cx="0" cy="761100"/>
          </a:xfrm>
          <a:prstGeom prst="straightConnector1">
            <a:avLst/>
          </a:prstGeom>
          <a:noFill/>
          <a:ln cap="flat" cmpd="sng" w="9525">
            <a:solidFill>
              <a:schemeClr val="dk2"/>
            </a:solidFill>
            <a:prstDash val="solid"/>
            <a:round/>
            <a:headEnd len="med" w="med" type="none"/>
            <a:tailEnd len="med" w="med" type="triangle"/>
          </a:ln>
        </p:spPr>
      </p:cxnSp>
      <p:sp>
        <p:nvSpPr>
          <p:cNvPr id="346" name="Google Shape;346;p30"/>
          <p:cNvSpPr/>
          <p:nvPr/>
        </p:nvSpPr>
        <p:spPr>
          <a:xfrm>
            <a:off x="1041250" y="3546725"/>
            <a:ext cx="751788" cy="363744"/>
          </a:xfrm>
          <a:prstGeom prst="flowChartTerminator">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800"/>
              <a:t>Yellow</a:t>
            </a:r>
            <a:r>
              <a:rPr lang="en" sz="800"/>
              <a:t> confidence</a:t>
            </a:r>
            <a:endParaRPr sz="800"/>
          </a:p>
        </p:txBody>
      </p:sp>
      <p:sp>
        <p:nvSpPr>
          <p:cNvPr id="349" name="Google Shape;349;p30"/>
          <p:cNvSpPr txBox="1"/>
          <p:nvPr/>
        </p:nvSpPr>
        <p:spPr>
          <a:xfrm>
            <a:off x="1583650" y="4365888"/>
            <a:ext cx="751800" cy="279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Oswald"/>
                <a:ea typeface="Oswald"/>
                <a:cs typeface="Oswald"/>
                <a:sym typeface="Oswald"/>
              </a:rPr>
              <a:t> + 1</a:t>
            </a:r>
            <a:endParaRPr>
              <a:solidFill>
                <a:schemeClr val="dk1"/>
              </a:solidFill>
              <a:latin typeface="Oswald"/>
              <a:ea typeface="Oswald"/>
              <a:cs typeface="Oswald"/>
              <a:sym typeface="Oswald"/>
            </a:endParaRPr>
          </a:p>
        </p:txBody>
      </p:sp>
      <p:sp>
        <p:nvSpPr>
          <p:cNvPr id="350" name="Google Shape;350;p30"/>
          <p:cNvSpPr/>
          <p:nvPr/>
        </p:nvSpPr>
        <p:spPr>
          <a:xfrm>
            <a:off x="7535250" y="3817200"/>
            <a:ext cx="944700" cy="6747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100"/>
              <a:t>Decide node color after round m</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4" name="Shape 354"/>
        <p:cNvGrpSpPr/>
        <p:nvPr/>
      </p:nvGrpSpPr>
      <p:grpSpPr>
        <a:xfrm>
          <a:off x="0" y="0"/>
          <a:ext cx="0" cy="0"/>
          <a:chOff x="0" y="0"/>
          <a:chExt cx="0" cy="0"/>
        </a:xfrm>
      </p:grpSpPr>
      <p:sp>
        <p:nvSpPr>
          <p:cNvPr id="355" name="Google Shape;355;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Snowball</a:t>
            </a:r>
            <a:endParaRPr/>
          </a:p>
        </p:txBody>
      </p:sp>
      <p:sp>
        <p:nvSpPr>
          <p:cNvPr id="356" name="Google Shape;356;p31"/>
          <p:cNvSpPr/>
          <p:nvPr/>
        </p:nvSpPr>
        <p:spPr>
          <a:xfrm>
            <a:off x="990925" y="1132775"/>
            <a:ext cx="3787200" cy="37035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7" name="Google Shape;357;p31"/>
          <p:cNvSpPr/>
          <p:nvPr/>
        </p:nvSpPr>
        <p:spPr>
          <a:xfrm>
            <a:off x="2216725" y="2213225"/>
            <a:ext cx="1812600" cy="1500900"/>
          </a:xfrm>
          <a:prstGeom prst="diamond">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BC&gt;=YC</a:t>
            </a:r>
            <a:endParaRPr/>
          </a:p>
        </p:txBody>
      </p:sp>
      <p:cxnSp>
        <p:nvCxnSpPr>
          <p:cNvPr id="358" name="Google Shape;358;p31"/>
          <p:cNvCxnSpPr>
            <a:stCxn id="357" idx="0"/>
            <a:endCxn id="356" idx="0"/>
          </p:cNvCxnSpPr>
          <p:nvPr/>
        </p:nvCxnSpPr>
        <p:spPr>
          <a:xfrm rot="10800000">
            <a:off x="2884525" y="1132625"/>
            <a:ext cx="238500" cy="1080600"/>
          </a:xfrm>
          <a:prstGeom prst="straightConnector1">
            <a:avLst/>
          </a:prstGeom>
          <a:noFill/>
          <a:ln cap="flat" cmpd="sng" w="38100">
            <a:solidFill>
              <a:srgbClr val="1155CC"/>
            </a:solidFill>
            <a:prstDash val="solid"/>
            <a:round/>
            <a:headEnd len="med" w="med" type="none"/>
            <a:tailEnd len="med" w="med" type="triangle"/>
          </a:ln>
        </p:spPr>
      </p:cxnSp>
      <p:sp>
        <p:nvSpPr>
          <p:cNvPr id="359" name="Google Shape;359;p31"/>
          <p:cNvSpPr txBox="1"/>
          <p:nvPr/>
        </p:nvSpPr>
        <p:spPr>
          <a:xfrm>
            <a:off x="2894425" y="1534350"/>
            <a:ext cx="1131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Yes, </a:t>
            </a:r>
            <a:endParaRPr>
              <a:latin typeface="Average"/>
              <a:ea typeface="Average"/>
              <a:cs typeface="Average"/>
              <a:sym typeface="Average"/>
            </a:endParaRPr>
          </a:p>
          <a:p>
            <a:pPr indent="0" lvl="0" marL="0" rtl="0" algn="l">
              <a:spcBef>
                <a:spcPts val="0"/>
              </a:spcBef>
              <a:spcAft>
                <a:spcPts val="0"/>
              </a:spcAft>
              <a:buNone/>
            </a:pPr>
            <a:r>
              <a:rPr lang="en">
                <a:latin typeface="Average"/>
                <a:ea typeface="Average"/>
                <a:cs typeface="Average"/>
                <a:sym typeface="Average"/>
              </a:rPr>
              <a:t>node to blue</a:t>
            </a:r>
            <a:endParaRPr>
              <a:latin typeface="Average"/>
              <a:ea typeface="Average"/>
              <a:cs typeface="Average"/>
              <a:sym typeface="Average"/>
            </a:endParaRPr>
          </a:p>
        </p:txBody>
      </p:sp>
      <p:sp>
        <p:nvSpPr>
          <p:cNvPr id="360" name="Google Shape;360;p31"/>
          <p:cNvSpPr txBox="1"/>
          <p:nvPr/>
        </p:nvSpPr>
        <p:spPr>
          <a:xfrm>
            <a:off x="3507100" y="3032925"/>
            <a:ext cx="14673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No</a:t>
            </a:r>
            <a:r>
              <a:rPr lang="en">
                <a:latin typeface="Average"/>
                <a:ea typeface="Average"/>
                <a:cs typeface="Average"/>
                <a:sym typeface="Average"/>
              </a:rPr>
              <a:t>, </a:t>
            </a:r>
            <a:endParaRPr>
              <a:latin typeface="Average"/>
              <a:ea typeface="Average"/>
              <a:cs typeface="Average"/>
              <a:sym typeface="Average"/>
            </a:endParaRPr>
          </a:p>
          <a:p>
            <a:pPr indent="0" lvl="0" marL="0" rtl="0" algn="l">
              <a:spcBef>
                <a:spcPts val="0"/>
              </a:spcBef>
              <a:spcAft>
                <a:spcPts val="0"/>
              </a:spcAft>
              <a:buNone/>
            </a:pPr>
            <a:r>
              <a:rPr lang="en">
                <a:latin typeface="Average"/>
                <a:ea typeface="Average"/>
                <a:cs typeface="Average"/>
                <a:sym typeface="Average"/>
              </a:rPr>
              <a:t>node to Yellow</a:t>
            </a:r>
            <a:endParaRPr>
              <a:latin typeface="Average"/>
              <a:ea typeface="Average"/>
              <a:cs typeface="Average"/>
              <a:sym typeface="Average"/>
            </a:endParaRPr>
          </a:p>
        </p:txBody>
      </p:sp>
      <p:cxnSp>
        <p:nvCxnSpPr>
          <p:cNvPr id="361" name="Google Shape;361;p31"/>
          <p:cNvCxnSpPr>
            <a:stCxn id="357" idx="3"/>
            <a:endCxn id="356" idx="6"/>
          </p:cNvCxnSpPr>
          <p:nvPr/>
        </p:nvCxnSpPr>
        <p:spPr>
          <a:xfrm>
            <a:off x="4029325" y="2963675"/>
            <a:ext cx="748800" cy="21000"/>
          </a:xfrm>
          <a:prstGeom prst="straightConnector1">
            <a:avLst/>
          </a:prstGeom>
          <a:noFill/>
          <a:ln cap="flat" cmpd="sng" w="38100">
            <a:solidFill>
              <a:srgbClr val="FFD966"/>
            </a:solidFill>
            <a:prstDash val="solid"/>
            <a:round/>
            <a:headEnd len="med" w="med" type="none"/>
            <a:tailEnd len="med" w="med" type="triangle"/>
          </a:ln>
        </p:spPr>
      </p:cxnSp>
      <p:sp>
        <p:nvSpPr>
          <p:cNvPr id="362" name="Google Shape;362;p31"/>
          <p:cNvSpPr txBox="1"/>
          <p:nvPr/>
        </p:nvSpPr>
        <p:spPr>
          <a:xfrm>
            <a:off x="936325" y="2446425"/>
            <a:ext cx="1812600" cy="98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Blue Confidence</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t/>
            </a:r>
            <a:endParaRPr>
              <a:latin typeface="Average"/>
              <a:ea typeface="Average"/>
              <a:cs typeface="Average"/>
              <a:sym typeface="Average"/>
            </a:endParaRPr>
          </a:p>
          <a:p>
            <a:pPr indent="0" lvl="0" marL="0" rtl="0" algn="l">
              <a:spcBef>
                <a:spcPts val="0"/>
              </a:spcBef>
              <a:spcAft>
                <a:spcPts val="0"/>
              </a:spcAft>
              <a:buNone/>
            </a:pPr>
            <a:r>
              <a:rPr lang="en">
                <a:latin typeface="Average"/>
                <a:ea typeface="Average"/>
                <a:cs typeface="Average"/>
                <a:sym typeface="Average"/>
              </a:rPr>
              <a:t>Yellow Confidence</a:t>
            </a:r>
            <a:endParaRPr>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67" name="Google Shape;67;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a:ea typeface="Oswald"/>
                <a:cs typeface="Oswald"/>
                <a:sym typeface="Oswald"/>
              </a:rPr>
              <a:t>Snow protocol family</a:t>
            </a:r>
            <a:endParaRPr sz="3000">
              <a:solidFill>
                <a:schemeClr val="dk1"/>
              </a:solidFill>
              <a:latin typeface="Oswald"/>
              <a:ea typeface="Oswald"/>
              <a:cs typeface="Oswald"/>
              <a:sym typeface="Oswald"/>
            </a:endParaRPr>
          </a:p>
          <a:p>
            <a:pPr indent="-342900" lvl="0" marL="457200" rtl="0" algn="l">
              <a:spcBef>
                <a:spcPts val="1600"/>
              </a:spcBef>
              <a:spcAft>
                <a:spcPts val="0"/>
              </a:spcAft>
              <a:buClr>
                <a:srgbClr val="FFFFFF"/>
              </a:buClr>
              <a:buSzPts val="1800"/>
              <a:buChar char="●"/>
            </a:pPr>
            <a:r>
              <a:rPr lang="en" sz="3000">
                <a:solidFill>
                  <a:schemeClr val="dk1"/>
                </a:solidFill>
                <a:latin typeface="Oswald"/>
                <a:ea typeface="Oswald"/>
                <a:cs typeface="Oswald"/>
                <a:sym typeface="Oswald"/>
              </a:rPr>
              <a:t>Overview</a:t>
            </a:r>
            <a:endParaRPr sz="3000">
              <a:solidFill>
                <a:schemeClr val="dk1"/>
              </a:solidFill>
              <a:latin typeface="Oswald"/>
              <a:ea typeface="Oswald"/>
              <a:cs typeface="Oswald"/>
              <a:sym typeface="Oswald"/>
            </a:endParaRPr>
          </a:p>
          <a:p>
            <a:pPr indent="-342900" lvl="0" marL="457200" rtl="0" algn="l">
              <a:spcBef>
                <a:spcPts val="0"/>
              </a:spcBef>
              <a:spcAft>
                <a:spcPts val="0"/>
              </a:spcAft>
              <a:buClr>
                <a:srgbClr val="FFFFFF"/>
              </a:buClr>
              <a:buSzPts val="1800"/>
              <a:buChar char="●"/>
            </a:pPr>
            <a:r>
              <a:rPr lang="en" sz="3000">
                <a:solidFill>
                  <a:schemeClr val="dk1"/>
                </a:solidFill>
                <a:latin typeface="Oswald"/>
                <a:ea typeface="Oswald"/>
                <a:cs typeface="Oswald"/>
                <a:sym typeface="Oswald"/>
              </a:rPr>
              <a:t>Protocols</a:t>
            </a:r>
            <a:endParaRPr sz="3000">
              <a:solidFill>
                <a:schemeClr val="dk1"/>
              </a:solidFill>
              <a:latin typeface="Oswald"/>
              <a:ea typeface="Oswald"/>
              <a:cs typeface="Oswald"/>
              <a:sym typeface="Oswald"/>
            </a:endParaRPr>
          </a:p>
          <a:p>
            <a:pPr indent="-342900" lvl="0" marL="457200" rtl="0" algn="l">
              <a:spcBef>
                <a:spcPts val="0"/>
              </a:spcBef>
              <a:spcAft>
                <a:spcPts val="0"/>
              </a:spcAft>
              <a:buClr>
                <a:srgbClr val="FFFFFF"/>
              </a:buClr>
              <a:buSzPts val="1800"/>
              <a:buChar char="●"/>
            </a:pPr>
            <a:r>
              <a:rPr lang="en" sz="3000">
                <a:solidFill>
                  <a:schemeClr val="dk1"/>
                </a:solidFill>
                <a:latin typeface="Oswald"/>
                <a:ea typeface="Oswald"/>
                <a:cs typeface="Oswald"/>
                <a:sym typeface="Oswald"/>
              </a:rPr>
              <a:t>Mechanism</a:t>
            </a:r>
            <a:endParaRPr sz="3000">
              <a:solidFill>
                <a:schemeClr val="dk1"/>
              </a:solidFill>
              <a:latin typeface="Oswald"/>
              <a:ea typeface="Oswald"/>
              <a:cs typeface="Oswald"/>
              <a:sym typeface="Oswald"/>
            </a:endParaRPr>
          </a:p>
          <a:p>
            <a:pPr indent="-342900" lvl="0" marL="457200" rtl="0" algn="l">
              <a:spcBef>
                <a:spcPts val="0"/>
              </a:spcBef>
              <a:spcAft>
                <a:spcPts val="0"/>
              </a:spcAft>
              <a:buClr>
                <a:srgbClr val="FFFFFF"/>
              </a:buClr>
              <a:buSzPts val="1800"/>
              <a:buChar char="●"/>
            </a:pPr>
            <a:r>
              <a:rPr lang="en" sz="3000">
                <a:solidFill>
                  <a:schemeClr val="dk1"/>
                </a:solidFill>
                <a:latin typeface="Oswald"/>
                <a:ea typeface="Oswald"/>
                <a:cs typeface="Oswald"/>
                <a:sym typeface="Oswald"/>
              </a:rPr>
              <a:t>Evaluation</a:t>
            </a:r>
            <a:endParaRPr sz="3000">
              <a:solidFill>
                <a:schemeClr val="dk1"/>
              </a:solidFill>
              <a:latin typeface="Oswald"/>
              <a:ea typeface="Oswald"/>
              <a:cs typeface="Oswald"/>
              <a:sym typeface="Oswa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6" name="Shape 366"/>
        <p:cNvGrpSpPr/>
        <p:nvPr/>
      </p:nvGrpSpPr>
      <p:grpSpPr>
        <a:xfrm>
          <a:off x="0" y="0"/>
          <a:ext cx="0" cy="0"/>
          <a:chOff x="0" y="0"/>
          <a:chExt cx="0" cy="0"/>
        </a:xfrm>
      </p:grpSpPr>
      <p:sp>
        <p:nvSpPr>
          <p:cNvPr id="367" name="Google Shape;36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Parameters</a:t>
            </a:r>
            <a:endParaRPr/>
          </a:p>
        </p:txBody>
      </p:sp>
      <p:sp>
        <p:nvSpPr>
          <p:cNvPr id="368" name="Google Shape;368;p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α</a:t>
            </a:r>
            <a:r>
              <a:rPr lang="en" sz="2400">
                <a:solidFill>
                  <a:schemeClr val="dk1"/>
                </a:solidFill>
                <a:latin typeface="Oswald"/>
                <a:ea typeface="Oswald"/>
                <a:cs typeface="Oswald"/>
                <a:sym typeface="Oswald"/>
              </a:rPr>
              <a:t>: threshold for </a:t>
            </a:r>
            <a:r>
              <a:rPr lang="en" sz="2400">
                <a:solidFill>
                  <a:schemeClr val="dk1"/>
                </a:solidFill>
                <a:latin typeface="Oswald"/>
                <a:ea typeface="Oswald"/>
                <a:cs typeface="Oswald"/>
                <a:sym typeface="Oswald"/>
              </a:rPr>
              <a:t>changing</a:t>
            </a:r>
            <a:r>
              <a:rPr lang="en" sz="2400">
                <a:solidFill>
                  <a:schemeClr val="dk1"/>
                </a:solidFill>
                <a:latin typeface="Oswald"/>
                <a:ea typeface="Oswald"/>
                <a:cs typeface="Oswald"/>
                <a:sym typeface="Oswald"/>
              </a:rPr>
              <a:t> color</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β</a:t>
            </a:r>
            <a:r>
              <a:rPr lang="en" sz="2400">
                <a:solidFill>
                  <a:schemeClr val="dk1"/>
                </a:solidFill>
                <a:latin typeface="Oswald"/>
                <a:ea typeface="Oswald"/>
                <a:cs typeface="Oswald"/>
                <a:sym typeface="Oswald"/>
              </a:rPr>
              <a:t>: threshold for node cnt to </a:t>
            </a:r>
            <a:r>
              <a:rPr lang="en" sz="2400">
                <a:solidFill>
                  <a:schemeClr val="dk1"/>
                </a:solidFill>
                <a:latin typeface="Oswald"/>
                <a:ea typeface="Oswald"/>
                <a:cs typeface="Oswald"/>
                <a:sym typeface="Oswald"/>
              </a:rPr>
              <a:t>confirm</a:t>
            </a:r>
            <a:r>
              <a:rPr lang="en" sz="2400">
                <a:solidFill>
                  <a:schemeClr val="dk1"/>
                </a:solidFill>
                <a:latin typeface="Oswald"/>
                <a:ea typeface="Oswald"/>
                <a:cs typeface="Oswald"/>
                <a:sym typeface="Oswald"/>
              </a:rPr>
              <a:t> color</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k</a:t>
            </a:r>
            <a:r>
              <a:rPr lang="en" sz="2400">
                <a:solidFill>
                  <a:schemeClr val="dk1"/>
                </a:solidFill>
                <a:latin typeface="Oswald"/>
                <a:ea typeface="Oswald"/>
                <a:cs typeface="Oswald"/>
                <a:sym typeface="Oswald"/>
              </a:rPr>
              <a:t>: sample constant size</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N: a set of n nodes represented by N </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m: how many rounds to send queries</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f: number of adversarial nodes</a:t>
            </a:r>
            <a:endParaRPr sz="2400">
              <a:solidFill>
                <a:schemeClr val="dk1"/>
              </a:solidFill>
              <a:latin typeface="Oswald"/>
              <a:ea typeface="Oswald"/>
              <a:cs typeface="Oswald"/>
              <a:sym typeface="Oswald"/>
            </a:endParaRPr>
          </a:p>
          <a:p>
            <a:pPr indent="0" lvl="0" marL="0" rtl="0" algn="l">
              <a:spcBef>
                <a:spcPts val="1600"/>
              </a:spcBef>
              <a:spcAft>
                <a:spcPts val="1600"/>
              </a:spcAft>
              <a:buNone/>
            </a:pPr>
            <a:r>
              <a:t/>
            </a:r>
            <a:endParaRPr sz="2400">
              <a:solidFill>
                <a:schemeClr val="dk1"/>
              </a:solidFill>
              <a:latin typeface="Oswald"/>
              <a:ea typeface="Oswald"/>
              <a:cs typeface="Oswald"/>
              <a:sym typeface="Oswa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2" name="Shape 372"/>
        <p:cNvGrpSpPr/>
        <p:nvPr/>
      </p:nvGrpSpPr>
      <p:grpSpPr>
        <a:xfrm>
          <a:off x="0" y="0"/>
          <a:ext cx="0" cy="0"/>
          <a:chOff x="0" y="0"/>
          <a:chExt cx="0" cy="0"/>
        </a:xfrm>
      </p:grpSpPr>
      <p:sp>
        <p:nvSpPr>
          <p:cNvPr id="373" name="Google Shape;373;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Safety and Liveness</a:t>
            </a:r>
            <a:endParaRPr/>
          </a:p>
        </p:txBody>
      </p:sp>
      <p:sp>
        <p:nvSpPr>
          <p:cNvPr id="374" name="Google Shape;374;p33"/>
          <p:cNvSpPr txBox="1"/>
          <p:nvPr>
            <p:ph idx="1" type="body"/>
          </p:nvPr>
        </p:nvSpPr>
        <p:spPr>
          <a:xfrm>
            <a:off x="311700" y="1152475"/>
            <a:ext cx="8520600" cy="399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P1. Safety: Two correct nodes make conflicting transactions, whose probability is smaller than ε.</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P2. Liveness (Upper Bound): Snow protocols terminate with a strictly positive probability within t_max rounds.</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P3. Liveness (Lower Bound): . If f ≤ O(√n), then the Snow protocols terminate with high probability (≥ 1−ε) in O(log n) rounds.</a:t>
            </a:r>
            <a:endParaRPr sz="2400">
              <a:solidFill>
                <a:schemeClr val="dk1"/>
              </a:solidFill>
              <a:latin typeface="Oswald"/>
              <a:ea typeface="Oswald"/>
              <a:cs typeface="Oswald"/>
              <a:sym typeface="Oswald"/>
            </a:endParaRPr>
          </a:p>
          <a:p>
            <a:pPr indent="0" lvl="0" marL="0" rtl="0" algn="l">
              <a:spcBef>
                <a:spcPts val="1600"/>
              </a:spcBef>
              <a:spcAft>
                <a:spcPts val="0"/>
              </a:spcAft>
              <a:buNone/>
            </a:pPr>
            <a:r>
              <a:rPr lang="en" sz="2400">
                <a:solidFill>
                  <a:schemeClr val="dk1"/>
                </a:solidFill>
                <a:latin typeface="Oswald"/>
                <a:ea typeface="Oswald"/>
                <a:cs typeface="Oswald"/>
                <a:sym typeface="Oswald"/>
              </a:rPr>
              <a:t>O(log n) &lt; tmax &lt; ∞ is the upper bound of the execution of the protocols.</a:t>
            </a:r>
            <a:endParaRPr sz="2400">
              <a:solidFill>
                <a:schemeClr val="dk1"/>
              </a:solidFill>
              <a:latin typeface="Oswald"/>
              <a:ea typeface="Oswald"/>
              <a:cs typeface="Oswald"/>
              <a:sym typeface="Oswald"/>
            </a:endParaRPr>
          </a:p>
          <a:p>
            <a:pPr indent="0" lvl="0" marL="0" rtl="0" algn="l">
              <a:spcBef>
                <a:spcPts val="1600"/>
              </a:spcBef>
              <a:spcAft>
                <a:spcPts val="1600"/>
              </a:spcAft>
              <a:buNone/>
            </a:pPr>
            <a:r>
              <a:t/>
            </a:r>
            <a:endParaRPr sz="2400">
              <a:solidFill>
                <a:schemeClr val="dk1"/>
              </a:solidFill>
              <a:latin typeface="Oswald"/>
              <a:ea typeface="Oswald"/>
              <a:cs typeface="Oswald"/>
              <a:sym typeface="Oswa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8" name="Shape 378"/>
        <p:cNvGrpSpPr/>
        <p:nvPr/>
      </p:nvGrpSpPr>
      <p:grpSpPr>
        <a:xfrm>
          <a:off x="0" y="0"/>
          <a:ext cx="0" cy="0"/>
          <a:chOff x="0" y="0"/>
          <a:chExt cx="0" cy="0"/>
        </a:xfrm>
      </p:grpSpPr>
      <p:sp>
        <p:nvSpPr>
          <p:cNvPr id="379" name="Google Shape;379;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a:t>
            </a:r>
            <a:endParaRPr/>
          </a:p>
        </p:txBody>
      </p:sp>
      <p:sp>
        <p:nvSpPr>
          <p:cNvPr id="380" name="Google Shape;380;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Throughput</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Scalability</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Cryptography Bottleneck</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Latency</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Misbehaving Clients</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Geo-replication</a:t>
            </a:r>
            <a:endParaRPr sz="2400">
              <a:solidFill>
                <a:schemeClr val="dk1"/>
              </a:solidFill>
              <a:latin typeface="Oswald"/>
              <a:ea typeface="Oswald"/>
              <a:cs typeface="Oswald"/>
              <a:sym typeface="Oswald"/>
            </a:endParaRPr>
          </a:p>
          <a:p>
            <a:pPr indent="-381000" lvl="0" marL="457200" marR="0" rtl="0" algn="l">
              <a:lnSpc>
                <a:spcPct val="100000"/>
              </a:lnSpc>
              <a:spcBef>
                <a:spcPts val="0"/>
              </a:spcBef>
              <a:spcAft>
                <a:spcPts val="0"/>
              </a:spcAft>
              <a:buClr>
                <a:schemeClr val="dk1"/>
              </a:buClr>
              <a:buSzPts val="2400"/>
              <a:buFont typeface="Oswald"/>
              <a:buAutoNum type="arabicPeriod"/>
            </a:pPr>
            <a:r>
              <a:rPr lang="en" sz="2400">
                <a:solidFill>
                  <a:schemeClr val="dk1"/>
                </a:solidFill>
                <a:latin typeface="Oswald"/>
                <a:ea typeface="Oswald"/>
                <a:cs typeface="Oswald"/>
                <a:sym typeface="Oswald"/>
              </a:rPr>
              <a:t>Comparison to Other System</a:t>
            </a:r>
            <a:endParaRPr sz="2400">
              <a:solidFill>
                <a:schemeClr val="dk1"/>
              </a:solidFill>
              <a:latin typeface="Oswald"/>
              <a:ea typeface="Oswald"/>
              <a:cs typeface="Oswald"/>
              <a:sym typeface="Oswa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Throughput</a:t>
            </a:r>
            <a:endParaRPr/>
          </a:p>
        </p:txBody>
      </p:sp>
      <p:pic>
        <p:nvPicPr>
          <p:cNvPr id="386" name="Google Shape;386;p35"/>
          <p:cNvPicPr preferRelativeResize="0"/>
          <p:nvPr/>
        </p:nvPicPr>
        <p:blipFill>
          <a:blip r:embed="rId3">
            <a:alphaModFix/>
          </a:blip>
          <a:stretch>
            <a:fillRect/>
          </a:stretch>
        </p:blipFill>
        <p:spPr>
          <a:xfrm>
            <a:off x="289251" y="1898225"/>
            <a:ext cx="4513652" cy="2808825"/>
          </a:xfrm>
          <a:prstGeom prst="rect">
            <a:avLst/>
          </a:prstGeom>
          <a:noFill/>
          <a:ln>
            <a:noFill/>
          </a:ln>
        </p:spPr>
      </p:pic>
      <p:sp>
        <p:nvSpPr>
          <p:cNvPr id="387" name="Google Shape;387;p35"/>
          <p:cNvSpPr txBox="1"/>
          <p:nvPr/>
        </p:nvSpPr>
        <p:spPr>
          <a:xfrm>
            <a:off x="473375" y="1339275"/>
            <a:ext cx="2782500" cy="4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Avalanche</a:t>
            </a:r>
            <a:endParaRPr sz="2400">
              <a:solidFill>
                <a:schemeClr val="dk1"/>
              </a:solidFill>
              <a:latin typeface="Oswald"/>
              <a:ea typeface="Oswald"/>
              <a:cs typeface="Oswald"/>
              <a:sym typeface="Oswald"/>
            </a:endParaRPr>
          </a:p>
        </p:txBody>
      </p:sp>
      <p:graphicFrame>
        <p:nvGraphicFramePr>
          <p:cNvPr id="388" name="Google Shape;388;p35"/>
          <p:cNvGraphicFramePr/>
          <p:nvPr/>
        </p:nvGraphicFramePr>
        <p:xfrm>
          <a:off x="5426350" y="1339275"/>
          <a:ext cx="3000000" cy="3000000"/>
        </p:xfrm>
        <a:graphic>
          <a:graphicData uri="http://schemas.openxmlformats.org/drawingml/2006/table">
            <a:tbl>
              <a:tblPr>
                <a:noFill/>
                <a:tableStyleId>{43ACFE2E-CB71-41E8-AD22-44F2A1C03AD4}</a:tableStyleId>
              </a:tblPr>
              <a:tblGrid>
                <a:gridCol w="1173775"/>
                <a:gridCol w="1173775"/>
                <a:gridCol w="1173775"/>
              </a:tblGrid>
              <a:tr h="6602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System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Batch Size</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TPS</a:t>
                      </a:r>
                      <a:endParaRPr sz="1800">
                        <a:solidFill>
                          <a:schemeClr val="dk1"/>
                        </a:solidFill>
                        <a:latin typeface="Oswald"/>
                        <a:ea typeface="Oswald"/>
                        <a:cs typeface="Oswald"/>
                        <a:sym typeface="Oswald"/>
                      </a:endParaRPr>
                    </a:p>
                  </a:txBody>
                  <a:tcPr marT="91425" marB="91425" marR="91425" marL="91425"/>
                </a:tc>
              </a:tr>
              <a:tr h="396675">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VISA</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N/A</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2000</a:t>
                      </a:r>
                      <a:endParaRPr sz="1800">
                        <a:solidFill>
                          <a:schemeClr val="dk1"/>
                        </a:solidFill>
                        <a:latin typeface="Oswald"/>
                        <a:ea typeface="Oswald"/>
                        <a:cs typeface="Oswald"/>
                        <a:sym typeface="Oswald"/>
                      </a:endParaRPr>
                    </a:p>
                  </a:txBody>
                  <a:tcPr marT="91425" marB="91425" marR="91425" marL="91425"/>
                </a:tc>
              </a:tr>
              <a:tr h="6602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Bitcoin</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~2,800</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4.6</a:t>
                      </a:r>
                      <a:endParaRPr sz="1800">
                        <a:solidFill>
                          <a:schemeClr val="dk1"/>
                        </a:solidFill>
                        <a:latin typeface="Oswald"/>
                        <a:ea typeface="Oswald"/>
                        <a:cs typeface="Oswald"/>
                        <a:sym typeface="Oswald"/>
                      </a:endParaRPr>
                    </a:p>
                  </a:txBody>
                  <a:tcPr marT="91425" marB="91425" marR="91425" marL="91425"/>
                </a:tc>
              </a:tr>
              <a:tr h="6602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Ethereum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75</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15</a:t>
                      </a:r>
                      <a:endParaRPr sz="1800">
                        <a:solidFill>
                          <a:schemeClr val="dk1"/>
                        </a:solidFill>
                        <a:latin typeface="Oswald"/>
                        <a:ea typeface="Oswald"/>
                        <a:cs typeface="Oswald"/>
                        <a:sym typeface="Oswald"/>
                      </a:endParaRPr>
                    </a:p>
                  </a:txBody>
                  <a:tcPr marT="91425" marB="91425" marR="91425" marL="91425"/>
                </a:tc>
              </a:tr>
              <a:tr h="6602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Algorand</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8.4-41.9K</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1000</a:t>
                      </a:r>
                      <a:endParaRPr sz="1800">
                        <a:solidFill>
                          <a:schemeClr val="dk1"/>
                        </a:solidFill>
                        <a:latin typeface="Oswald"/>
                        <a:ea typeface="Oswald"/>
                        <a:cs typeface="Oswald"/>
                        <a:sym typeface="Oswald"/>
                      </a:endParaRPr>
                    </a:p>
                  </a:txBody>
                  <a:tcPr marT="91425" marB="91425" marR="91425" marL="91425"/>
                </a:tc>
              </a:tr>
              <a:tr h="6602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Conflux</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16.8K</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6400</a:t>
                      </a:r>
                      <a:endParaRPr sz="1800">
                        <a:solidFill>
                          <a:schemeClr val="dk1"/>
                        </a:solidFill>
                        <a:latin typeface="Oswald"/>
                        <a:ea typeface="Oswald"/>
                        <a:cs typeface="Oswald"/>
                        <a:sym typeface="Oswald"/>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Google Shape;39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Scalability</a:t>
            </a:r>
            <a:endParaRPr/>
          </a:p>
        </p:txBody>
      </p:sp>
      <p:pic>
        <p:nvPicPr>
          <p:cNvPr id="394" name="Google Shape;394;p36"/>
          <p:cNvPicPr preferRelativeResize="0"/>
          <p:nvPr/>
        </p:nvPicPr>
        <p:blipFill>
          <a:blip r:embed="rId3">
            <a:alphaModFix/>
          </a:blip>
          <a:stretch>
            <a:fillRect/>
          </a:stretch>
        </p:blipFill>
        <p:spPr>
          <a:xfrm>
            <a:off x="235500" y="2078125"/>
            <a:ext cx="4178275" cy="2566577"/>
          </a:xfrm>
          <a:prstGeom prst="rect">
            <a:avLst/>
          </a:prstGeom>
          <a:noFill/>
          <a:ln>
            <a:noFill/>
          </a:ln>
        </p:spPr>
      </p:pic>
      <p:sp>
        <p:nvSpPr>
          <p:cNvPr id="395" name="Google Shape;395;p36"/>
          <p:cNvSpPr txBox="1"/>
          <p:nvPr/>
        </p:nvSpPr>
        <p:spPr>
          <a:xfrm>
            <a:off x="473375" y="1339275"/>
            <a:ext cx="2782500" cy="4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Avalanche</a:t>
            </a:r>
            <a:endParaRPr sz="2400">
              <a:solidFill>
                <a:schemeClr val="dk1"/>
              </a:solidFill>
              <a:latin typeface="Oswald"/>
              <a:ea typeface="Oswald"/>
              <a:cs typeface="Oswald"/>
              <a:sym typeface="Oswald"/>
            </a:endParaRPr>
          </a:p>
        </p:txBody>
      </p:sp>
      <p:graphicFrame>
        <p:nvGraphicFramePr>
          <p:cNvPr id="396" name="Google Shape;396;p36"/>
          <p:cNvGraphicFramePr/>
          <p:nvPr/>
        </p:nvGraphicFramePr>
        <p:xfrm>
          <a:off x="5426350" y="1339275"/>
          <a:ext cx="3000000" cy="3000000"/>
        </p:xfrm>
        <a:graphic>
          <a:graphicData uri="http://schemas.openxmlformats.org/drawingml/2006/table">
            <a:tbl>
              <a:tblPr>
                <a:noFill/>
                <a:tableStyleId>{43ACFE2E-CB71-41E8-AD22-44F2A1C03AD4}</a:tableStyleId>
              </a:tblPr>
              <a:tblGrid>
                <a:gridCol w="1436425"/>
                <a:gridCol w="1436425"/>
              </a:tblGrid>
              <a:tr h="7153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System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Nodes Number</a:t>
                      </a:r>
                      <a:endParaRPr sz="1800">
                        <a:solidFill>
                          <a:schemeClr val="dk1"/>
                        </a:solidFill>
                        <a:latin typeface="Oswald"/>
                        <a:ea typeface="Oswald"/>
                        <a:cs typeface="Oswald"/>
                        <a:sym typeface="Oswald"/>
                      </a:endParaRPr>
                    </a:p>
                  </a:txBody>
                  <a:tcPr marT="91425" marB="91425" marR="91425" marL="91425"/>
                </a:tc>
              </a:tr>
              <a:tr h="446625">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VISA</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376 servers</a:t>
                      </a:r>
                      <a:endParaRPr sz="1800">
                        <a:solidFill>
                          <a:schemeClr val="dk1"/>
                        </a:solidFill>
                        <a:latin typeface="Oswald"/>
                        <a:ea typeface="Oswald"/>
                        <a:cs typeface="Oswald"/>
                        <a:sym typeface="Oswald"/>
                      </a:endParaRPr>
                    </a:p>
                  </a:txBody>
                  <a:tcPr marT="91425" marB="91425" marR="91425" marL="91425"/>
                </a:tc>
              </a:tr>
              <a:tr h="6423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Bitcoin</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9463</a:t>
                      </a:r>
                      <a:endParaRPr sz="1800">
                        <a:solidFill>
                          <a:schemeClr val="dk1"/>
                        </a:solidFill>
                        <a:latin typeface="Oswald"/>
                        <a:ea typeface="Oswald"/>
                        <a:cs typeface="Oswald"/>
                        <a:sym typeface="Oswald"/>
                      </a:endParaRPr>
                    </a:p>
                  </a:txBody>
                  <a:tcPr marT="91425" marB="91425" marR="91425" marL="91425"/>
                </a:tc>
              </a:tr>
              <a:tr h="6423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Ethereum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6255</a:t>
                      </a:r>
                      <a:endParaRPr sz="1800">
                        <a:solidFill>
                          <a:schemeClr val="dk1"/>
                        </a:solidFill>
                        <a:latin typeface="Oswald"/>
                        <a:ea typeface="Oswald"/>
                        <a:cs typeface="Oswald"/>
                        <a:sym typeface="Oswald"/>
                      </a:endParaRPr>
                    </a:p>
                  </a:txBody>
                  <a:tcPr marT="91425" marB="91425" marR="91425" marL="91425"/>
                </a:tc>
              </a:tr>
              <a:tr h="7153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Algorand</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500 (testNet)</a:t>
                      </a:r>
                      <a:endParaRPr sz="1800">
                        <a:solidFill>
                          <a:schemeClr val="dk1"/>
                        </a:solidFill>
                        <a:latin typeface="Oswald"/>
                        <a:ea typeface="Oswald"/>
                        <a:cs typeface="Oswald"/>
                        <a:sym typeface="Oswald"/>
                      </a:endParaRPr>
                    </a:p>
                  </a:txBody>
                  <a:tcPr marT="91425" marB="91425" marR="91425" marL="91425"/>
                </a:tc>
              </a:tr>
              <a:tr h="64230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Conflux</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20K</a:t>
                      </a:r>
                      <a:endParaRPr sz="1800">
                        <a:solidFill>
                          <a:schemeClr val="dk1"/>
                        </a:solidFill>
                        <a:latin typeface="Oswald"/>
                        <a:ea typeface="Oswald"/>
                        <a:cs typeface="Oswald"/>
                        <a:sym typeface="Oswald"/>
                      </a:endParaRPr>
                    </a:p>
                  </a:txBody>
                  <a:tcPr marT="91425" marB="91425" marR="91425" marL="91425"/>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Cryptography Bottleneck</a:t>
            </a:r>
            <a:endParaRPr/>
          </a:p>
        </p:txBody>
      </p:sp>
      <p:pic>
        <p:nvPicPr>
          <p:cNvPr id="402" name="Google Shape;402;p37"/>
          <p:cNvPicPr preferRelativeResize="0"/>
          <p:nvPr/>
        </p:nvPicPr>
        <p:blipFill>
          <a:blip r:embed="rId3">
            <a:alphaModFix/>
          </a:blip>
          <a:stretch>
            <a:fillRect/>
          </a:stretch>
        </p:blipFill>
        <p:spPr>
          <a:xfrm>
            <a:off x="235500" y="2078125"/>
            <a:ext cx="4178275" cy="2566577"/>
          </a:xfrm>
          <a:prstGeom prst="rect">
            <a:avLst/>
          </a:prstGeom>
          <a:noFill/>
          <a:ln>
            <a:noFill/>
          </a:ln>
        </p:spPr>
      </p:pic>
      <p:sp>
        <p:nvSpPr>
          <p:cNvPr id="403" name="Google Shape;403;p37"/>
          <p:cNvSpPr txBox="1"/>
          <p:nvPr/>
        </p:nvSpPr>
        <p:spPr>
          <a:xfrm>
            <a:off x="5010725" y="2170550"/>
            <a:ext cx="3452100" cy="1592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400">
                <a:solidFill>
                  <a:schemeClr val="dk1"/>
                </a:solidFill>
                <a:latin typeface="Oswald"/>
                <a:ea typeface="Oswald"/>
                <a:cs typeface="Oswald"/>
                <a:sym typeface="Oswald"/>
              </a:rPr>
              <a:t>When signature </a:t>
            </a:r>
            <a:r>
              <a:rPr lang="en" sz="2400">
                <a:solidFill>
                  <a:schemeClr val="dk1"/>
                </a:solidFill>
                <a:latin typeface="Oswald"/>
                <a:ea typeface="Oswald"/>
                <a:cs typeface="Oswald"/>
                <a:sym typeface="Oswald"/>
              </a:rPr>
              <a:t>verification</a:t>
            </a:r>
            <a:r>
              <a:rPr lang="en" sz="2400">
                <a:solidFill>
                  <a:schemeClr val="dk1"/>
                </a:solidFill>
                <a:latin typeface="Oswald"/>
                <a:ea typeface="Oswald"/>
                <a:cs typeface="Oswald"/>
                <a:sym typeface="Oswald"/>
              </a:rPr>
              <a:t> is disabled, the throughput is </a:t>
            </a:r>
            <a:r>
              <a:rPr b="1" lang="en" sz="3000">
                <a:solidFill>
                  <a:schemeClr val="dk1"/>
                </a:solidFill>
                <a:latin typeface="Oswald"/>
                <a:ea typeface="Oswald"/>
                <a:cs typeface="Oswald"/>
                <a:sym typeface="Oswald"/>
              </a:rPr>
              <a:t>2.6x</a:t>
            </a:r>
            <a:r>
              <a:rPr lang="en" sz="2400">
                <a:solidFill>
                  <a:schemeClr val="dk1"/>
                </a:solidFill>
                <a:latin typeface="Oswald"/>
                <a:ea typeface="Oswald"/>
                <a:cs typeface="Oswald"/>
                <a:sym typeface="Oswald"/>
              </a:rPr>
              <a:t> higher.</a:t>
            </a:r>
            <a:endParaRPr sz="2400">
              <a:solidFill>
                <a:schemeClr val="dk1"/>
              </a:solidFill>
              <a:latin typeface="Oswald"/>
              <a:ea typeface="Oswald"/>
              <a:cs typeface="Oswald"/>
              <a:sym typeface="Oswa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7" name="Shape 407"/>
        <p:cNvGrpSpPr/>
        <p:nvPr/>
      </p:nvGrpSpPr>
      <p:grpSpPr>
        <a:xfrm>
          <a:off x="0" y="0"/>
          <a:ext cx="0" cy="0"/>
          <a:chOff x="0" y="0"/>
          <a:chExt cx="0" cy="0"/>
        </a:xfrm>
      </p:grpSpPr>
      <p:sp>
        <p:nvSpPr>
          <p:cNvPr id="408" name="Google Shape;408;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Latency</a:t>
            </a:r>
            <a:endParaRPr/>
          </a:p>
        </p:txBody>
      </p:sp>
      <p:pic>
        <p:nvPicPr>
          <p:cNvPr id="409" name="Google Shape;409;p38"/>
          <p:cNvPicPr preferRelativeResize="0"/>
          <p:nvPr/>
        </p:nvPicPr>
        <p:blipFill>
          <a:blip r:embed="rId3">
            <a:alphaModFix/>
          </a:blip>
          <a:stretch>
            <a:fillRect/>
          </a:stretch>
        </p:blipFill>
        <p:spPr>
          <a:xfrm>
            <a:off x="473376" y="1982925"/>
            <a:ext cx="3511823" cy="2722074"/>
          </a:xfrm>
          <a:prstGeom prst="rect">
            <a:avLst/>
          </a:prstGeom>
          <a:noFill/>
          <a:ln>
            <a:noFill/>
          </a:ln>
        </p:spPr>
      </p:pic>
      <p:sp>
        <p:nvSpPr>
          <p:cNvPr id="410" name="Google Shape;410;p38"/>
          <p:cNvSpPr txBox="1"/>
          <p:nvPr/>
        </p:nvSpPr>
        <p:spPr>
          <a:xfrm>
            <a:off x="473375" y="1339275"/>
            <a:ext cx="2782500" cy="4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Avalanche</a:t>
            </a:r>
            <a:endParaRPr sz="2400">
              <a:solidFill>
                <a:schemeClr val="dk1"/>
              </a:solidFill>
              <a:latin typeface="Oswald"/>
              <a:ea typeface="Oswald"/>
              <a:cs typeface="Oswald"/>
              <a:sym typeface="Oswald"/>
            </a:endParaRPr>
          </a:p>
        </p:txBody>
      </p:sp>
      <p:graphicFrame>
        <p:nvGraphicFramePr>
          <p:cNvPr id="411" name="Google Shape;411;p38"/>
          <p:cNvGraphicFramePr/>
          <p:nvPr/>
        </p:nvGraphicFramePr>
        <p:xfrm>
          <a:off x="4935650" y="1017725"/>
          <a:ext cx="3000000" cy="3000000"/>
        </p:xfrm>
        <a:graphic>
          <a:graphicData uri="http://schemas.openxmlformats.org/drawingml/2006/table">
            <a:tbl>
              <a:tblPr>
                <a:noFill/>
                <a:tableStyleId>{43ACFE2E-CB71-41E8-AD22-44F2A1C03AD4}</a:tableStyleId>
              </a:tblPr>
              <a:tblGrid>
                <a:gridCol w="1676000"/>
                <a:gridCol w="1676000"/>
              </a:tblGrid>
              <a:tr h="653275">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System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Latency</a:t>
                      </a:r>
                      <a:endParaRPr sz="1800">
                        <a:solidFill>
                          <a:schemeClr val="dk1"/>
                        </a:solidFill>
                        <a:latin typeface="Oswald"/>
                        <a:ea typeface="Oswald"/>
                        <a:cs typeface="Oswald"/>
                        <a:sym typeface="Oswald"/>
                      </a:endParaRPr>
                    </a:p>
                  </a:txBody>
                  <a:tcPr marT="91425" marB="91425" marR="91425" marL="91425"/>
                </a:tc>
              </a:tr>
              <a:tr h="4766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Avalanche</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0.2~0.3 s</a:t>
                      </a:r>
                      <a:endParaRPr sz="1800">
                        <a:solidFill>
                          <a:schemeClr val="dk1"/>
                        </a:solidFill>
                        <a:latin typeface="Oswald"/>
                        <a:ea typeface="Oswald"/>
                        <a:cs typeface="Oswald"/>
                        <a:sym typeface="Oswald"/>
                      </a:endParaRPr>
                    </a:p>
                  </a:txBody>
                  <a:tcPr marT="91425" marB="91425" marR="91425" marL="91425"/>
                </a:tc>
              </a:tr>
              <a:tr h="4766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VISA</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N/A</a:t>
                      </a:r>
                      <a:endParaRPr sz="1800">
                        <a:solidFill>
                          <a:schemeClr val="dk1"/>
                        </a:solidFill>
                        <a:latin typeface="Oswald"/>
                        <a:ea typeface="Oswald"/>
                        <a:cs typeface="Oswald"/>
                        <a:sym typeface="Oswald"/>
                      </a:endParaRPr>
                    </a:p>
                  </a:txBody>
                  <a:tcPr marT="91425" marB="91425" marR="91425" marL="91425"/>
                </a:tc>
              </a:tr>
              <a:tr h="5865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Bitcoin</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5 mins</a:t>
                      </a:r>
                      <a:endParaRPr sz="1800">
                        <a:solidFill>
                          <a:schemeClr val="dk1"/>
                        </a:solidFill>
                        <a:latin typeface="Oswald"/>
                        <a:ea typeface="Oswald"/>
                        <a:cs typeface="Oswald"/>
                        <a:sym typeface="Oswald"/>
                      </a:endParaRPr>
                    </a:p>
                  </a:txBody>
                  <a:tcPr marT="91425" marB="91425" marR="91425" marL="91425"/>
                </a:tc>
              </a:tr>
              <a:tr h="5865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Ethereum</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12.5 s</a:t>
                      </a:r>
                      <a:endParaRPr sz="1800">
                        <a:solidFill>
                          <a:schemeClr val="dk1"/>
                        </a:solidFill>
                        <a:latin typeface="Oswald"/>
                        <a:ea typeface="Oswald"/>
                        <a:cs typeface="Oswald"/>
                        <a:sym typeface="Oswald"/>
                      </a:endParaRPr>
                    </a:p>
                  </a:txBody>
                  <a:tcPr marT="91425" marB="91425" marR="91425" marL="91425"/>
                </a:tc>
              </a:tr>
              <a:tr h="653275">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Algorand</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5 s</a:t>
                      </a:r>
                      <a:endParaRPr sz="1800">
                        <a:solidFill>
                          <a:schemeClr val="dk1"/>
                        </a:solidFill>
                        <a:latin typeface="Oswald"/>
                        <a:ea typeface="Oswald"/>
                        <a:cs typeface="Oswald"/>
                        <a:sym typeface="Oswald"/>
                      </a:endParaRPr>
                    </a:p>
                  </a:txBody>
                  <a:tcPr marT="91425" marB="91425" marR="91425" marL="91425"/>
                </a:tc>
              </a:tr>
              <a:tr h="586550">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Conflux</a:t>
                      </a:r>
                      <a:endParaRPr sz="1800">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sz="1800">
                          <a:solidFill>
                            <a:schemeClr val="dk1"/>
                          </a:solidFill>
                          <a:latin typeface="Oswald"/>
                          <a:ea typeface="Oswald"/>
                          <a:cs typeface="Oswald"/>
                          <a:sym typeface="Oswald"/>
                        </a:rPr>
                        <a:t>4.5-7.4 mins</a:t>
                      </a:r>
                      <a:endParaRPr sz="1800">
                        <a:solidFill>
                          <a:schemeClr val="dk1"/>
                        </a:solidFill>
                        <a:latin typeface="Oswald"/>
                        <a:ea typeface="Oswald"/>
                        <a:cs typeface="Oswald"/>
                        <a:sym typeface="Oswald"/>
                      </a:endParaRPr>
                    </a:p>
                  </a:txBody>
                  <a:tcPr marT="91425" marB="91425" marR="91425" marL="91425"/>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5" name="Shape 415"/>
        <p:cNvGrpSpPr/>
        <p:nvPr/>
      </p:nvGrpSpPr>
      <p:grpSpPr>
        <a:xfrm>
          <a:off x="0" y="0"/>
          <a:ext cx="0" cy="0"/>
          <a:chOff x="0" y="0"/>
          <a:chExt cx="0" cy="0"/>
        </a:xfrm>
      </p:grpSpPr>
      <p:sp>
        <p:nvSpPr>
          <p:cNvPr id="416" name="Google Shape;416;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Latency</a:t>
            </a:r>
            <a:endParaRPr/>
          </a:p>
        </p:txBody>
      </p:sp>
      <p:sp>
        <p:nvSpPr>
          <p:cNvPr id="417" name="Google Shape;417;p39"/>
          <p:cNvSpPr txBox="1"/>
          <p:nvPr/>
        </p:nvSpPr>
        <p:spPr>
          <a:xfrm>
            <a:off x="473375" y="1339275"/>
            <a:ext cx="2782500" cy="40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Avalanche</a:t>
            </a:r>
            <a:endParaRPr sz="2400">
              <a:solidFill>
                <a:schemeClr val="dk1"/>
              </a:solidFill>
              <a:latin typeface="Oswald"/>
              <a:ea typeface="Oswald"/>
              <a:cs typeface="Oswald"/>
              <a:sym typeface="Oswald"/>
            </a:endParaRPr>
          </a:p>
        </p:txBody>
      </p:sp>
      <p:pic>
        <p:nvPicPr>
          <p:cNvPr id="418" name="Google Shape;418;p39"/>
          <p:cNvPicPr preferRelativeResize="0"/>
          <p:nvPr/>
        </p:nvPicPr>
        <p:blipFill>
          <a:blip r:embed="rId3">
            <a:alphaModFix/>
          </a:blip>
          <a:stretch>
            <a:fillRect/>
          </a:stretch>
        </p:blipFill>
        <p:spPr>
          <a:xfrm>
            <a:off x="2912025" y="1089325"/>
            <a:ext cx="3319942" cy="3820977"/>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4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Misbehaving Clients</a:t>
            </a:r>
            <a:endParaRPr/>
          </a:p>
        </p:txBody>
      </p:sp>
      <p:pic>
        <p:nvPicPr>
          <p:cNvPr id="424" name="Google Shape;424;p40"/>
          <p:cNvPicPr preferRelativeResize="0"/>
          <p:nvPr/>
        </p:nvPicPr>
        <p:blipFill>
          <a:blip r:embed="rId3">
            <a:alphaModFix/>
          </a:blip>
          <a:stretch>
            <a:fillRect/>
          </a:stretch>
        </p:blipFill>
        <p:spPr>
          <a:xfrm>
            <a:off x="311700" y="1299225"/>
            <a:ext cx="3382850" cy="1511825"/>
          </a:xfrm>
          <a:prstGeom prst="rect">
            <a:avLst/>
          </a:prstGeom>
          <a:noFill/>
          <a:ln>
            <a:noFill/>
          </a:ln>
        </p:spPr>
      </p:pic>
      <p:sp>
        <p:nvSpPr>
          <p:cNvPr id="425" name="Google Shape;425;p40"/>
          <p:cNvSpPr txBox="1"/>
          <p:nvPr/>
        </p:nvSpPr>
        <p:spPr>
          <a:xfrm>
            <a:off x="4572000" y="1558650"/>
            <a:ext cx="4352700" cy="312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dk1"/>
                </a:solidFill>
                <a:latin typeface="Oswald"/>
                <a:ea typeface="Oswald"/>
                <a:cs typeface="Oswald"/>
                <a:sym typeface="Oswald"/>
              </a:rPr>
              <a:t>N = 1000</a:t>
            </a:r>
            <a:endParaRPr sz="2400">
              <a:solidFill>
                <a:schemeClr val="dk1"/>
              </a:solidFill>
              <a:latin typeface="Oswald"/>
              <a:ea typeface="Oswald"/>
              <a:cs typeface="Oswald"/>
              <a:sym typeface="Oswald"/>
            </a:endParaRPr>
          </a:p>
          <a:p>
            <a:pPr indent="0" lvl="0" marL="0" rtl="0" algn="l">
              <a:spcBef>
                <a:spcPts val="0"/>
              </a:spcBef>
              <a:spcAft>
                <a:spcPts val="0"/>
              </a:spcAft>
              <a:buNone/>
            </a:pPr>
            <a:r>
              <a:rPr lang="en" sz="2400">
                <a:solidFill>
                  <a:schemeClr val="dk1"/>
                </a:solidFill>
                <a:latin typeface="Oswald"/>
                <a:ea typeface="Oswald"/>
                <a:cs typeface="Oswald"/>
                <a:sym typeface="Oswald"/>
              </a:rPr>
              <a:t>Rogue tx: double spending</a:t>
            </a:r>
            <a:endParaRPr sz="2400">
              <a:solidFill>
                <a:schemeClr val="dk1"/>
              </a:solidFill>
              <a:latin typeface="Oswald"/>
              <a:ea typeface="Oswald"/>
              <a:cs typeface="Oswald"/>
              <a:sym typeface="Oswald"/>
            </a:endParaRPr>
          </a:p>
        </p:txBody>
      </p:sp>
      <p:pic>
        <p:nvPicPr>
          <p:cNvPr id="426" name="Google Shape;426;p40"/>
          <p:cNvPicPr preferRelativeResize="0"/>
          <p:nvPr/>
        </p:nvPicPr>
        <p:blipFill>
          <a:blip r:embed="rId4">
            <a:alphaModFix/>
          </a:blip>
          <a:stretch>
            <a:fillRect/>
          </a:stretch>
        </p:blipFill>
        <p:spPr>
          <a:xfrm>
            <a:off x="311700" y="2963450"/>
            <a:ext cx="3382849" cy="194844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0" name="Shape 430"/>
        <p:cNvGrpSpPr/>
        <p:nvPr/>
      </p:nvGrpSpPr>
      <p:grpSpPr>
        <a:xfrm>
          <a:off x="0" y="0"/>
          <a:ext cx="0" cy="0"/>
          <a:chOff x="0" y="0"/>
          <a:chExt cx="0" cy="0"/>
        </a:xfrm>
      </p:grpSpPr>
      <p:sp>
        <p:nvSpPr>
          <p:cNvPr id="431" name="Google Shape;431;p4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Geo-replication</a:t>
            </a:r>
            <a:endParaRPr/>
          </a:p>
        </p:txBody>
      </p:sp>
      <p:sp>
        <p:nvSpPr>
          <p:cNvPr id="432" name="Google Shape;432;p41"/>
          <p:cNvSpPr txBox="1"/>
          <p:nvPr>
            <p:ph idx="1" type="body"/>
          </p:nvPr>
        </p:nvSpPr>
        <p:spPr>
          <a:xfrm>
            <a:off x="5126175" y="1152475"/>
            <a:ext cx="37062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 distribution: 20 Major cities cover North America, Europe, West Asia, East Asia, and Oceania and top 10 countries where bitcoin nodes are highest reachable. </a:t>
            </a:r>
            <a:endParaRPr/>
          </a:p>
          <a:p>
            <a:pPr indent="0" lvl="0" marL="0" rtl="0" algn="l">
              <a:spcBef>
                <a:spcPts val="1600"/>
              </a:spcBef>
              <a:spcAft>
                <a:spcPts val="0"/>
              </a:spcAft>
              <a:buNone/>
            </a:pPr>
            <a:r>
              <a:rPr lang="en"/>
              <a:t>Node number: 2000</a:t>
            </a:r>
            <a:endParaRPr/>
          </a:p>
          <a:p>
            <a:pPr indent="0" lvl="0" marL="0" rtl="0" algn="l">
              <a:spcBef>
                <a:spcPts val="1600"/>
              </a:spcBef>
              <a:spcAft>
                <a:spcPts val="0"/>
              </a:spcAft>
              <a:buNone/>
            </a:pPr>
            <a:r>
              <a:rPr lang="en"/>
              <a:t>Bandwidth: 20Mbps</a:t>
            </a:r>
            <a:endParaRPr/>
          </a:p>
          <a:p>
            <a:pPr indent="0" lvl="0" marL="0" rtl="0" algn="l">
              <a:spcBef>
                <a:spcPts val="1600"/>
              </a:spcBef>
              <a:spcAft>
                <a:spcPts val="1600"/>
              </a:spcAft>
              <a:buNone/>
            </a:pPr>
            <a:r>
              <a:t/>
            </a:r>
            <a:endParaRPr/>
          </a:p>
        </p:txBody>
      </p:sp>
      <p:pic>
        <p:nvPicPr>
          <p:cNvPr id="433" name="Google Shape;433;p41"/>
          <p:cNvPicPr preferRelativeResize="0"/>
          <p:nvPr/>
        </p:nvPicPr>
        <p:blipFill>
          <a:blip r:embed="rId3">
            <a:alphaModFix/>
          </a:blip>
          <a:stretch>
            <a:fillRect/>
          </a:stretch>
        </p:blipFill>
        <p:spPr>
          <a:xfrm>
            <a:off x="152400" y="1644038"/>
            <a:ext cx="4419601" cy="243327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Glance at Avalanche</a:t>
            </a:r>
            <a:endParaRPr/>
          </a:p>
        </p:txBody>
      </p:sp>
      <p:pic>
        <p:nvPicPr>
          <p:cNvPr id="73" name="Google Shape;73;p15"/>
          <p:cNvPicPr preferRelativeResize="0"/>
          <p:nvPr/>
        </p:nvPicPr>
        <p:blipFill>
          <a:blip r:embed="rId3">
            <a:alphaModFix/>
          </a:blip>
          <a:stretch>
            <a:fillRect/>
          </a:stretch>
        </p:blipFill>
        <p:spPr>
          <a:xfrm>
            <a:off x="228600" y="941525"/>
            <a:ext cx="7312275" cy="3820974"/>
          </a:xfrm>
          <a:prstGeom prst="rect">
            <a:avLst/>
          </a:prstGeom>
          <a:noFill/>
          <a:ln>
            <a:noFill/>
          </a:ln>
        </p:spPr>
      </p:pic>
      <p:sp>
        <p:nvSpPr>
          <p:cNvPr id="74" name="Google Shape;74;p15"/>
          <p:cNvSpPr txBox="1"/>
          <p:nvPr/>
        </p:nvSpPr>
        <p:spPr>
          <a:xfrm>
            <a:off x="277100" y="4849100"/>
            <a:ext cx="4456500" cy="29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Pic reference: </a:t>
            </a:r>
            <a:r>
              <a:rPr lang="en" sz="1100" u="sng">
                <a:solidFill>
                  <a:schemeClr val="hlink"/>
                </a:solidFill>
                <a:hlinkClick r:id="rId4"/>
              </a:rPr>
              <a:t>https://tedyin.com/archive/ava-udc.pdf</a:t>
            </a:r>
            <a:endParaRPr>
              <a:latin typeface="Average"/>
              <a:ea typeface="Average"/>
              <a:cs typeface="Average"/>
              <a:sym typeface="Average"/>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7" name="Shape 437"/>
        <p:cNvGrpSpPr/>
        <p:nvPr/>
      </p:nvGrpSpPr>
      <p:grpSpPr>
        <a:xfrm>
          <a:off x="0" y="0"/>
          <a:ext cx="0" cy="0"/>
          <a:chOff x="0" y="0"/>
          <a:chExt cx="0" cy="0"/>
        </a:xfrm>
      </p:grpSpPr>
      <p:sp>
        <p:nvSpPr>
          <p:cNvPr id="438" name="Google Shape;438;p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Comparison to Other Systems</a:t>
            </a:r>
            <a:endParaRPr/>
          </a:p>
        </p:txBody>
      </p:sp>
      <p:graphicFrame>
        <p:nvGraphicFramePr>
          <p:cNvPr id="439" name="Google Shape;439;p42"/>
          <p:cNvGraphicFramePr/>
          <p:nvPr/>
        </p:nvGraphicFramePr>
        <p:xfrm>
          <a:off x="28875" y="1017725"/>
          <a:ext cx="3000000" cy="3000000"/>
        </p:xfrm>
        <a:graphic>
          <a:graphicData uri="http://schemas.openxmlformats.org/drawingml/2006/table">
            <a:tbl>
              <a:tblPr>
                <a:noFill/>
                <a:tableStyleId>{43ACFE2E-CB71-41E8-AD22-44F2A1C03AD4}</a:tableStyleId>
              </a:tblPr>
              <a:tblGrid>
                <a:gridCol w="1817250"/>
                <a:gridCol w="1817250"/>
                <a:gridCol w="1817250"/>
                <a:gridCol w="1817250"/>
                <a:gridCol w="1817250"/>
              </a:tblGrid>
              <a:tr h="394125">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Avalanche</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Algorand</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Conflux</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Bitcoin</a:t>
                      </a:r>
                      <a:endParaRPr>
                        <a:solidFill>
                          <a:schemeClr val="dk1"/>
                        </a:solidFill>
                        <a:latin typeface="Oswald"/>
                        <a:ea typeface="Oswald"/>
                        <a:cs typeface="Oswald"/>
                        <a:sym typeface="Oswald"/>
                      </a:endParaRPr>
                    </a:p>
                  </a:txBody>
                  <a:tcPr marT="91425" marB="91425" marR="91425" marL="91425"/>
                </a:tc>
              </a:tr>
              <a:tr h="1085000">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Style</a:t>
                      </a:r>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New algorithm Metastability</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Committee-scale consensus Classical BFT</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Extends Nakamoto consensus by DAG</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Nakamoto</a:t>
                      </a:r>
                      <a:endParaRPr>
                        <a:solidFill>
                          <a:schemeClr val="dk1"/>
                        </a:solidFill>
                        <a:latin typeface="Oswald"/>
                        <a:ea typeface="Oswald"/>
                        <a:cs typeface="Oswald"/>
                        <a:sym typeface="Oswald"/>
                      </a:endParaRPr>
                    </a:p>
                  </a:txBody>
                  <a:tcPr marT="91425" marB="91425" marR="91425" marL="91425"/>
                </a:tc>
              </a:tr>
              <a:tr h="852300">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Safety violation Probability (20% Byzantine nodes)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&lt; 10^-9</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&lt; 5*10^-9</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N/A</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&lt; 10^-9</a:t>
                      </a:r>
                      <a:endParaRPr>
                        <a:solidFill>
                          <a:schemeClr val="dk1"/>
                        </a:solidFill>
                        <a:latin typeface="Oswald"/>
                        <a:ea typeface="Oswald"/>
                        <a:cs typeface="Oswald"/>
                        <a:sym typeface="Oswald"/>
                      </a:endParaRPr>
                    </a:p>
                  </a:txBody>
                  <a:tcPr marT="91425" marB="91425" marR="91425" marL="91425"/>
                </a:tc>
              </a:tr>
              <a:tr h="390325">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Throughput</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3400</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874</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3355</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3-7</a:t>
                      </a:r>
                      <a:endParaRPr>
                        <a:solidFill>
                          <a:schemeClr val="dk1"/>
                        </a:solidFill>
                        <a:latin typeface="Oswald"/>
                        <a:ea typeface="Oswald"/>
                        <a:cs typeface="Oswald"/>
                        <a:sym typeface="Oswald"/>
                      </a:endParaRPr>
                    </a:p>
                  </a:txBody>
                  <a:tcPr marT="91425" marB="91425" marR="91425" marL="91425"/>
                </a:tc>
              </a:tr>
              <a:tr h="390325">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Latency</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1.35 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50 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7.6-13.8 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10-60 mins</a:t>
                      </a:r>
                      <a:endParaRPr>
                        <a:solidFill>
                          <a:schemeClr val="dk1"/>
                        </a:solidFill>
                        <a:latin typeface="Oswald"/>
                        <a:ea typeface="Oswald"/>
                        <a:cs typeface="Oswald"/>
                        <a:sym typeface="Oswald"/>
                      </a:endParaRPr>
                    </a:p>
                  </a:txBody>
                  <a:tcPr marT="91425" marB="91425" marR="91425" marL="91425"/>
                </a:tc>
              </a:tr>
              <a:tr h="394125">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Leader-base</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YES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N/A</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NO</a:t>
                      </a:r>
                      <a:endParaRPr>
                        <a:solidFill>
                          <a:schemeClr val="dk1"/>
                        </a:solidFill>
                        <a:latin typeface="Oswald"/>
                        <a:ea typeface="Oswald"/>
                        <a:cs typeface="Oswald"/>
                        <a:sym typeface="Oswald"/>
                      </a:endParaRPr>
                    </a:p>
                  </a:txBody>
                  <a:tcPr marT="91425" marB="91425" marR="91425" marL="91425"/>
                </a:tc>
              </a:tr>
              <a:tr h="619550">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Bottleneck</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cryptography</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Byzantine Agreement</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Oswald"/>
                          <a:ea typeface="Oswald"/>
                          <a:cs typeface="Oswald"/>
                          <a:sym typeface="Oswald"/>
                        </a:rPr>
                        <a:t>Nakamoto consensus</a:t>
                      </a:r>
                      <a:endParaRPr>
                        <a:solidFill>
                          <a:schemeClr val="dk1"/>
                        </a:solidFill>
                        <a:latin typeface="Oswald"/>
                        <a:ea typeface="Oswald"/>
                        <a:cs typeface="Oswald"/>
                        <a:sym typeface="Oswald"/>
                      </a:endParaRPr>
                    </a:p>
                  </a:txBody>
                  <a:tcPr marT="91425" marB="91425" marR="91425" marL="91425"/>
                </a:tc>
                <a:tc>
                  <a:txBody>
                    <a:bodyPr/>
                    <a:lstStyle/>
                    <a:p>
                      <a:pPr indent="0" lvl="0" marL="0" rtl="0" algn="l">
                        <a:spcBef>
                          <a:spcPts val="0"/>
                        </a:spcBef>
                        <a:spcAft>
                          <a:spcPts val="0"/>
                        </a:spcAft>
                        <a:buNone/>
                      </a:pPr>
                      <a:r>
                        <a:t/>
                      </a:r>
                      <a:endParaRPr>
                        <a:solidFill>
                          <a:schemeClr val="dk1"/>
                        </a:solidFill>
                        <a:latin typeface="Oswald"/>
                        <a:ea typeface="Oswald"/>
                        <a:cs typeface="Oswald"/>
                        <a:sym typeface="Oswald"/>
                      </a:endParaRPr>
                    </a:p>
                  </a:txBody>
                  <a:tcPr marT="91425" marB="91425" marR="91425" marL="91425"/>
                </a:tc>
              </a:tr>
            </a:tbl>
          </a:graphicData>
        </a:graphic>
      </p:graphicFrame>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3" name="Shape 443"/>
        <p:cNvGrpSpPr/>
        <p:nvPr/>
      </p:nvGrpSpPr>
      <p:grpSpPr>
        <a:xfrm>
          <a:off x="0" y="0"/>
          <a:ext cx="0" cy="0"/>
          <a:chOff x="0" y="0"/>
          <a:chExt cx="0" cy="0"/>
        </a:xfrm>
      </p:grpSpPr>
      <p:sp>
        <p:nvSpPr>
          <p:cNvPr id="444" name="Google Shape;444;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a:t>
            </a:r>
            <a:endParaRPr/>
          </a:p>
        </p:txBody>
      </p:sp>
      <p:sp>
        <p:nvSpPr>
          <p:cNvPr id="445" name="Google Shape;445;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Properties</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solidFill>
                  <a:schemeClr val="dk1"/>
                </a:solidFill>
                <a:latin typeface="Oswald"/>
                <a:ea typeface="Oswald"/>
                <a:cs typeface="Oswald"/>
                <a:sym typeface="Oswald"/>
              </a:rPr>
              <a:t>Probabilistic safety guarantee</a:t>
            </a:r>
            <a:endParaRPr sz="2400">
              <a:solidFill>
                <a:schemeClr val="dk1"/>
              </a:solidFill>
              <a:latin typeface="Oswald"/>
              <a:ea typeface="Oswald"/>
              <a:cs typeface="Oswald"/>
              <a:sym typeface="Oswald"/>
            </a:endParaRPr>
          </a:p>
          <a:p>
            <a:pPr indent="-381000" lvl="0" marL="457200" rtl="0" algn="l">
              <a:spcBef>
                <a:spcPts val="0"/>
              </a:spcBef>
              <a:spcAft>
                <a:spcPts val="0"/>
              </a:spcAft>
              <a:buSzPts val="2400"/>
              <a:buChar char="●"/>
            </a:pPr>
            <a:r>
              <a:rPr lang="en" sz="2400">
                <a:solidFill>
                  <a:schemeClr val="dk1"/>
                </a:solidFill>
                <a:latin typeface="Oswald"/>
                <a:ea typeface="Oswald"/>
                <a:cs typeface="Oswald"/>
                <a:sym typeface="Oswald"/>
              </a:rPr>
              <a:t>Leaderless</a:t>
            </a:r>
            <a:endParaRPr sz="2400">
              <a:solidFill>
                <a:schemeClr val="dk1"/>
              </a:solidFill>
              <a:latin typeface="Oswald"/>
              <a:ea typeface="Oswald"/>
              <a:cs typeface="Oswald"/>
              <a:sym typeface="Oswald"/>
            </a:endParaRPr>
          </a:p>
          <a:p>
            <a:pPr indent="-381000" lvl="0" marL="457200" rtl="0" algn="l">
              <a:spcBef>
                <a:spcPts val="0"/>
              </a:spcBef>
              <a:spcAft>
                <a:spcPts val="0"/>
              </a:spcAft>
              <a:buSzPts val="2400"/>
              <a:buChar char="●"/>
            </a:pPr>
            <a:r>
              <a:rPr lang="en" sz="2400">
                <a:solidFill>
                  <a:schemeClr val="dk1"/>
                </a:solidFill>
                <a:latin typeface="Oswald"/>
                <a:ea typeface="Oswald"/>
                <a:cs typeface="Oswald"/>
                <a:sym typeface="Oswald"/>
              </a:rPr>
              <a:t>O(1) communication overhead and O(log n) rounds expected</a:t>
            </a:r>
            <a:endParaRPr sz="2400">
              <a:solidFill>
                <a:schemeClr val="dk1"/>
              </a:solidFill>
              <a:latin typeface="Oswald"/>
              <a:ea typeface="Oswald"/>
              <a:cs typeface="Oswald"/>
              <a:sym typeface="Oswald"/>
            </a:endParaRPr>
          </a:p>
          <a:p>
            <a:pPr indent="-381000" lvl="0" marL="457200" rtl="0" algn="l">
              <a:spcBef>
                <a:spcPts val="0"/>
              </a:spcBef>
              <a:spcAft>
                <a:spcPts val="0"/>
              </a:spcAft>
              <a:buSzPts val="2400"/>
              <a:buChar char="●"/>
            </a:pPr>
            <a:r>
              <a:rPr lang="en" sz="2400">
                <a:solidFill>
                  <a:schemeClr val="dk1"/>
                </a:solidFill>
                <a:latin typeface="Oswald"/>
                <a:ea typeface="Oswald"/>
                <a:cs typeface="Oswald"/>
                <a:sym typeface="Oswald"/>
              </a:rPr>
              <a:t>Subsampled voting mechanism</a:t>
            </a:r>
            <a:endParaRPr sz="2400">
              <a:solidFill>
                <a:schemeClr val="dk1"/>
              </a:solidFill>
              <a:latin typeface="Oswald"/>
              <a:ea typeface="Oswald"/>
              <a:cs typeface="Oswald"/>
              <a:sym typeface="Oswald"/>
            </a:endParaRPr>
          </a:p>
          <a:p>
            <a:pPr indent="-381000" lvl="0" marL="457200" rtl="0" algn="l">
              <a:spcBef>
                <a:spcPts val="0"/>
              </a:spcBef>
              <a:spcAft>
                <a:spcPts val="0"/>
              </a:spcAft>
              <a:buSzPts val="2400"/>
              <a:buChar char="●"/>
            </a:pPr>
            <a:r>
              <a:rPr lang="en" sz="2400">
                <a:solidFill>
                  <a:schemeClr val="dk1"/>
                </a:solidFill>
                <a:latin typeface="Oswald"/>
                <a:ea typeface="Oswald"/>
                <a:cs typeface="Oswald"/>
                <a:sym typeface="Oswald"/>
              </a:rPr>
              <a:t>Directed Acyclic Graph (DAG) reduces communication cost from O(log n) to O(1) per node </a:t>
            </a:r>
            <a:endParaRPr sz="2400">
              <a:solidFill>
                <a:schemeClr val="dk1"/>
              </a:solidFill>
              <a:latin typeface="Oswald"/>
              <a:ea typeface="Oswald"/>
              <a:cs typeface="Oswald"/>
              <a:sym typeface="Oswald"/>
            </a:endParaRPr>
          </a:p>
          <a:p>
            <a:pPr indent="0" lvl="0" marL="0" rtl="0" algn="l">
              <a:spcBef>
                <a:spcPts val="1600"/>
              </a:spcBef>
              <a:spcAft>
                <a:spcPts val="1600"/>
              </a:spcAft>
              <a:buNone/>
            </a:pPr>
            <a:r>
              <a:t/>
            </a:r>
            <a:endParaRPr sz="2400">
              <a:solidFill>
                <a:schemeClr val="dk1"/>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Protocols</a:t>
            </a:r>
            <a:endParaRPr/>
          </a:p>
        </p:txBody>
      </p:sp>
      <p:pic>
        <p:nvPicPr>
          <p:cNvPr id="86" name="Google Shape;86;p17"/>
          <p:cNvPicPr preferRelativeResize="0"/>
          <p:nvPr/>
        </p:nvPicPr>
        <p:blipFill>
          <a:blip r:embed="rId3">
            <a:alphaModFix/>
          </a:blip>
          <a:stretch>
            <a:fillRect/>
          </a:stretch>
        </p:blipFill>
        <p:spPr>
          <a:xfrm>
            <a:off x="258938" y="2701087"/>
            <a:ext cx="1779880" cy="1334886"/>
          </a:xfrm>
          <a:prstGeom prst="rect">
            <a:avLst/>
          </a:prstGeom>
          <a:noFill/>
          <a:ln>
            <a:noFill/>
          </a:ln>
        </p:spPr>
      </p:pic>
      <p:sp>
        <p:nvSpPr>
          <p:cNvPr id="87" name="Google Shape;87;p17"/>
          <p:cNvSpPr txBox="1"/>
          <p:nvPr/>
        </p:nvSpPr>
        <p:spPr>
          <a:xfrm>
            <a:off x="419875" y="1210975"/>
            <a:ext cx="1458000" cy="49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dk1"/>
                </a:solidFill>
                <a:latin typeface="Oswald"/>
                <a:ea typeface="Oswald"/>
                <a:cs typeface="Oswald"/>
                <a:sym typeface="Oswald"/>
              </a:rPr>
              <a:t>Slush</a:t>
            </a:r>
            <a:endParaRPr sz="3000">
              <a:solidFill>
                <a:schemeClr val="dk1"/>
              </a:solidFill>
              <a:latin typeface="Oswald"/>
              <a:ea typeface="Oswald"/>
              <a:cs typeface="Oswald"/>
              <a:sym typeface="Oswald"/>
            </a:endParaRPr>
          </a:p>
        </p:txBody>
      </p:sp>
      <p:sp>
        <p:nvSpPr>
          <p:cNvPr id="88" name="Google Shape;88;p17"/>
          <p:cNvSpPr txBox="1"/>
          <p:nvPr/>
        </p:nvSpPr>
        <p:spPr>
          <a:xfrm>
            <a:off x="125" y="4470475"/>
            <a:ext cx="9144000" cy="67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Pic reference: </a:t>
            </a:r>
            <a:r>
              <a:rPr lang="en" sz="1100" u="sng">
                <a:solidFill>
                  <a:schemeClr val="hlink"/>
                </a:solidFill>
                <a:hlinkClick r:id="rId4"/>
              </a:rPr>
              <a:t>https://urbansimplicty.files.wordpress.com/2012/01/splash.jpg</a:t>
            </a:r>
            <a:endParaRPr>
              <a:latin typeface="Average"/>
              <a:ea typeface="Average"/>
              <a:cs typeface="Average"/>
              <a:sym typeface="Average"/>
            </a:endParaRPr>
          </a:p>
          <a:p>
            <a:pPr indent="0" lvl="0" marL="0" rtl="0" algn="l">
              <a:spcBef>
                <a:spcPts val="0"/>
              </a:spcBef>
              <a:spcAft>
                <a:spcPts val="0"/>
              </a:spcAft>
              <a:buNone/>
            </a:pPr>
            <a:r>
              <a:rPr lang="en" sz="1100" u="sng">
                <a:solidFill>
                  <a:schemeClr val="hlink"/>
                </a:solidFill>
                <a:hlinkClick r:id="rId5"/>
              </a:rPr>
              <a:t>https://en.wikipedia.org/wiki/Snowflake_(slang)#/media/File:Snowflake_macro_photography_1_(cropped).jpg</a:t>
            </a:r>
            <a:endParaRPr>
              <a:latin typeface="Average"/>
              <a:ea typeface="Average"/>
              <a:cs typeface="Average"/>
              <a:sym typeface="Average"/>
            </a:endParaRPr>
          </a:p>
          <a:p>
            <a:pPr indent="0" lvl="0" marL="0" rtl="0" algn="l">
              <a:spcBef>
                <a:spcPts val="0"/>
              </a:spcBef>
              <a:spcAft>
                <a:spcPts val="0"/>
              </a:spcAft>
              <a:buNone/>
            </a:pPr>
            <a:r>
              <a:rPr lang="en" sz="1100" u="sng">
                <a:solidFill>
                  <a:schemeClr val="hlink"/>
                </a:solidFill>
                <a:hlinkClick r:id="rId6"/>
              </a:rPr>
              <a:t>https://www.wikihow.com/Make-a-Snowball#/Image:Make-a-Snowball-Step-15.jpg</a:t>
            </a:r>
            <a:endParaRPr>
              <a:latin typeface="Average"/>
              <a:ea typeface="Average"/>
              <a:cs typeface="Average"/>
              <a:sym typeface="Average"/>
            </a:endParaRPr>
          </a:p>
        </p:txBody>
      </p:sp>
      <p:pic>
        <p:nvPicPr>
          <p:cNvPr id="89" name="Google Shape;89;p17"/>
          <p:cNvPicPr preferRelativeResize="0"/>
          <p:nvPr/>
        </p:nvPicPr>
        <p:blipFill>
          <a:blip r:embed="rId7">
            <a:alphaModFix/>
          </a:blip>
          <a:stretch>
            <a:fillRect/>
          </a:stretch>
        </p:blipFill>
        <p:spPr>
          <a:xfrm>
            <a:off x="3096325" y="2194500"/>
            <a:ext cx="1922700" cy="2141025"/>
          </a:xfrm>
          <a:prstGeom prst="rect">
            <a:avLst/>
          </a:prstGeom>
          <a:noFill/>
          <a:ln>
            <a:noFill/>
          </a:ln>
        </p:spPr>
      </p:pic>
      <p:pic>
        <p:nvPicPr>
          <p:cNvPr id="90" name="Google Shape;90;p17"/>
          <p:cNvPicPr preferRelativeResize="0"/>
          <p:nvPr/>
        </p:nvPicPr>
        <p:blipFill>
          <a:blip r:embed="rId8">
            <a:alphaModFix/>
          </a:blip>
          <a:stretch>
            <a:fillRect/>
          </a:stretch>
        </p:blipFill>
        <p:spPr>
          <a:xfrm>
            <a:off x="6076550" y="2145624"/>
            <a:ext cx="2985024" cy="2238774"/>
          </a:xfrm>
          <a:prstGeom prst="rect">
            <a:avLst/>
          </a:prstGeom>
          <a:noFill/>
          <a:ln>
            <a:noFill/>
          </a:ln>
        </p:spPr>
      </p:pic>
      <p:sp>
        <p:nvSpPr>
          <p:cNvPr id="91" name="Google Shape;91;p17"/>
          <p:cNvSpPr txBox="1"/>
          <p:nvPr/>
        </p:nvSpPr>
        <p:spPr>
          <a:xfrm>
            <a:off x="3013025" y="1265425"/>
            <a:ext cx="2021700" cy="38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a:ea typeface="Oswald"/>
                <a:cs typeface="Oswald"/>
                <a:sym typeface="Oswald"/>
              </a:rPr>
              <a:t>Snowflake</a:t>
            </a:r>
            <a:endParaRPr sz="3000">
              <a:solidFill>
                <a:schemeClr val="dk1"/>
              </a:solidFill>
              <a:latin typeface="Oswald"/>
              <a:ea typeface="Oswald"/>
              <a:cs typeface="Oswald"/>
              <a:sym typeface="Oswald"/>
            </a:endParaRPr>
          </a:p>
        </p:txBody>
      </p:sp>
      <p:sp>
        <p:nvSpPr>
          <p:cNvPr id="92" name="Google Shape;92;p17"/>
          <p:cNvSpPr txBox="1"/>
          <p:nvPr/>
        </p:nvSpPr>
        <p:spPr>
          <a:xfrm>
            <a:off x="6169875" y="1265425"/>
            <a:ext cx="2985000" cy="49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a:ea typeface="Oswald"/>
                <a:cs typeface="Oswald"/>
                <a:sym typeface="Oswald"/>
              </a:rPr>
              <a:t>Snowball</a:t>
            </a:r>
            <a:endParaRPr sz="3000">
              <a:solidFill>
                <a:schemeClr val="dk1"/>
              </a:solidFill>
              <a:latin typeface="Oswald"/>
              <a:ea typeface="Oswald"/>
              <a:cs typeface="Oswald"/>
              <a:sym typeface="Oswald"/>
            </a:endParaRPr>
          </a:p>
        </p:txBody>
      </p:sp>
      <p:sp>
        <p:nvSpPr>
          <p:cNvPr id="93" name="Google Shape;93;p17"/>
          <p:cNvSpPr/>
          <p:nvPr/>
        </p:nvSpPr>
        <p:spPr>
          <a:xfrm>
            <a:off x="2244925" y="3240563"/>
            <a:ext cx="645300" cy="255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p:nvPr/>
        </p:nvSpPr>
        <p:spPr>
          <a:xfrm>
            <a:off x="5225138" y="3240563"/>
            <a:ext cx="645300" cy="255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00" name="Google Shape;100;p18"/>
          <p:cNvSpPr/>
          <p:nvPr/>
        </p:nvSpPr>
        <p:spPr>
          <a:xfrm>
            <a:off x="618150" y="1585000"/>
            <a:ext cx="618300" cy="572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06" name="Google Shape;106;p19"/>
          <p:cNvSpPr/>
          <p:nvPr/>
        </p:nvSpPr>
        <p:spPr>
          <a:xfrm>
            <a:off x="618150" y="1585000"/>
            <a:ext cx="618300" cy="5727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 name="Google Shape;107;p19"/>
          <p:cNvCxnSpPr>
            <a:endCxn id="106" idx="4"/>
          </p:cNvCxnSpPr>
          <p:nvPr/>
        </p:nvCxnSpPr>
        <p:spPr>
          <a:xfrm flipH="1" rot="10800000">
            <a:off x="851400" y="2157700"/>
            <a:ext cx="75900" cy="2133300"/>
          </a:xfrm>
          <a:prstGeom prst="straightConnector1">
            <a:avLst/>
          </a:prstGeom>
          <a:noFill/>
          <a:ln cap="flat" cmpd="sng" w="9525">
            <a:solidFill>
              <a:srgbClr val="FFFFFF"/>
            </a:solidFill>
            <a:prstDash val="solid"/>
            <a:round/>
            <a:headEnd len="med" w="med" type="none"/>
            <a:tailEnd len="med" w="med" type="triangle"/>
          </a:ln>
        </p:spPr>
      </p:cxnSp>
      <p:sp>
        <p:nvSpPr>
          <p:cNvPr id="108" name="Google Shape;108;p19"/>
          <p:cNvSpPr txBox="1"/>
          <p:nvPr/>
        </p:nvSpPr>
        <p:spPr>
          <a:xfrm>
            <a:off x="1154675" y="3019575"/>
            <a:ext cx="6717900" cy="7839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00000"/>
              </a:lnSpc>
              <a:spcBef>
                <a:spcPts val="0"/>
              </a:spcBef>
              <a:spcAft>
                <a:spcPts val="0"/>
              </a:spcAft>
              <a:buClr>
                <a:schemeClr val="dk1"/>
              </a:buClr>
              <a:buSzPts val="3000"/>
              <a:buFont typeface="Oswald"/>
              <a:buAutoNum type="arabicPeriod"/>
            </a:pPr>
            <a:r>
              <a:rPr lang="en" sz="3000">
                <a:solidFill>
                  <a:schemeClr val="dk1"/>
                </a:solidFill>
                <a:latin typeface="Oswald"/>
                <a:ea typeface="Oswald"/>
                <a:cs typeface="Oswald"/>
                <a:sym typeface="Oswald"/>
              </a:rPr>
              <a:t>tx carrying color blue for example</a:t>
            </a:r>
            <a:endParaRPr sz="3000">
              <a:solidFill>
                <a:schemeClr val="dk1"/>
              </a:solidFill>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14" name="Google Shape;114;p20"/>
          <p:cNvSpPr/>
          <p:nvPr/>
        </p:nvSpPr>
        <p:spPr>
          <a:xfrm>
            <a:off x="618150" y="15850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20"/>
          <p:cNvCxnSpPr>
            <a:endCxn id="114" idx="4"/>
          </p:cNvCxnSpPr>
          <p:nvPr/>
        </p:nvCxnSpPr>
        <p:spPr>
          <a:xfrm flipH="1" rot="10800000">
            <a:off x="851400" y="2157700"/>
            <a:ext cx="75900" cy="2133300"/>
          </a:xfrm>
          <a:prstGeom prst="straightConnector1">
            <a:avLst/>
          </a:prstGeom>
          <a:noFill/>
          <a:ln cap="flat" cmpd="sng" w="9525">
            <a:solidFill>
              <a:srgbClr val="FFFFFF"/>
            </a:solidFill>
            <a:prstDash val="solid"/>
            <a:round/>
            <a:headEnd len="med" w="med" type="none"/>
            <a:tailEnd len="med" w="med" type="triangle"/>
          </a:ln>
        </p:spPr>
      </p:cxnSp>
      <p:sp>
        <p:nvSpPr>
          <p:cNvPr id="116" name="Google Shape;116;p20"/>
          <p:cNvSpPr txBox="1"/>
          <p:nvPr/>
        </p:nvSpPr>
        <p:spPr>
          <a:xfrm>
            <a:off x="1154675" y="3019575"/>
            <a:ext cx="6717900" cy="7839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00000"/>
              </a:lnSpc>
              <a:spcBef>
                <a:spcPts val="0"/>
              </a:spcBef>
              <a:spcAft>
                <a:spcPts val="0"/>
              </a:spcAft>
              <a:buClr>
                <a:schemeClr val="dk1"/>
              </a:buClr>
              <a:buSzPts val="3000"/>
              <a:buFont typeface="Oswald"/>
              <a:buAutoNum type="arabicPeriod"/>
            </a:pPr>
            <a:r>
              <a:rPr lang="en" sz="3000">
                <a:solidFill>
                  <a:schemeClr val="dk1"/>
                </a:solidFill>
                <a:latin typeface="Oswald"/>
                <a:ea typeface="Oswald"/>
                <a:cs typeface="Oswald"/>
                <a:sym typeface="Oswald"/>
              </a:rPr>
              <a:t>tx carrying color blue for example</a:t>
            </a:r>
            <a:endParaRPr sz="3000">
              <a:solidFill>
                <a:schemeClr val="dk1"/>
              </a:solidFill>
              <a:latin typeface="Oswald"/>
              <a:ea typeface="Oswald"/>
              <a:cs typeface="Oswald"/>
              <a:sym typeface="Oswald"/>
            </a:endParaRPr>
          </a:p>
        </p:txBody>
      </p:sp>
      <p:sp>
        <p:nvSpPr>
          <p:cNvPr id="117" name="Google Shape;117;p20"/>
          <p:cNvSpPr txBox="1"/>
          <p:nvPr/>
        </p:nvSpPr>
        <p:spPr>
          <a:xfrm>
            <a:off x="1446250" y="1632850"/>
            <a:ext cx="4210500" cy="78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dk1"/>
                </a:solidFill>
                <a:latin typeface="Oswald"/>
                <a:ea typeface="Oswald"/>
                <a:cs typeface="Oswald"/>
                <a:sym typeface="Oswald"/>
              </a:rPr>
              <a:t>2. </a:t>
            </a:r>
            <a:r>
              <a:rPr lang="en" sz="3000">
                <a:solidFill>
                  <a:schemeClr val="dk1"/>
                </a:solidFill>
                <a:latin typeface="Oswald"/>
                <a:ea typeface="Oswald"/>
                <a:cs typeface="Oswald"/>
                <a:sym typeface="Oswald"/>
              </a:rPr>
              <a:t>Update node color</a:t>
            </a:r>
            <a:endParaRPr sz="3000">
              <a:solidFill>
                <a:schemeClr val="dk1"/>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Slush</a:t>
            </a:r>
            <a:endParaRPr/>
          </a:p>
        </p:txBody>
      </p:sp>
      <p:sp>
        <p:nvSpPr>
          <p:cNvPr id="123" name="Google Shape;123;p21"/>
          <p:cNvSpPr/>
          <p:nvPr/>
        </p:nvSpPr>
        <p:spPr>
          <a:xfrm>
            <a:off x="618150" y="1585000"/>
            <a:ext cx="618300" cy="572700"/>
          </a:xfrm>
          <a:prstGeom prst="ellipse">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21"/>
          <p:cNvCxnSpPr>
            <a:endCxn id="123" idx="4"/>
          </p:cNvCxnSpPr>
          <p:nvPr/>
        </p:nvCxnSpPr>
        <p:spPr>
          <a:xfrm flipH="1" rot="10800000">
            <a:off x="851400" y="2157700"/>
            <a:ext cx="75900" cy="2133300"/>
          </a:xfrm>
          <a:prstGeom prst="straightConnector1">
            <a:avLst/>
          </a:prstGeom>
          <a:noFill/>
          <a:ln cap="flat" cmpd="sng" w="9525">
            <a:solidFill>
              <a:srgbClr val="FFFFFF"/>
            </a:solidFill>
            <a:prstDash val="solid"/>
            <a:round/>
            <a:headEnd len="med" w="med" type="none"/>
            <a:tailEnd len="med" w="med" type="triangle"/>
          </a:ln>
        </p:spPr>
      </p:cxnSp>
      <p:sp>
        <p:nvSpPr>
          <p:cNvPr id="125" name="Google Shape;125;p21"/>
          <p:cNvSpPr txBox="1"/>
          <p:nvPr/>
        </p:nvSpPr>
        <p:spPr>
          <a:xfrm>
            <a:off x="1154675" y="3019575"/>
            <a:ext cx="6717900" cy="783900"/>
          </a:xfrm>
          <a:prstGeom prst="rect">
            <a:avLst/>
          </a:prstGeom>
          <a:noFill/>
          <a:ln>
            <a:noFill/>
          </a:ln>
        </p:spPr>
        <p:txBody>
          <a:bodyPr anchorCtr="0" anchor="t" bIns="91425" lIns="91425" spcFirstLastPara="1" rIns="91425" wrap="square" tIns="91425">
            <a:noAutofit/>
          </a:bodyPr>
          <a:lstStyle/>
          <a:p>
            <a:pPr indent="-419100" lvl="0" marL="457200" marR="0" rtl="0" algn="l">
              <a:lnSpc>
                <a:spcPct val="100000"/>
              </a:lnSpc>
              <a:spcBef>
                <a:spcPts val="0"/>
              </a:spcBef>
              <a:spcAft>
                <a:spcPts val="0"/>
              </a:spcAft>
              <a:buClr>
                <a:schemeClr val="dk1"/>
              </a:buClr>
              <a:buSzPts val="3000"/>
              <a:buFont typeface="Oswald"/>
              <a:buAutoNum type="arabicPeriod"/>
            </a:pPr>
            <a:r>
              <a:rPr lang="en" sz="3000">
                <a:solidFill>
                  <a:schemeClr val="dk1"/>
                </a:solidFill>
                <a:latin typeface="Oswald"/>
                <a:ea typeface="Oswald"/>
                <a:cs typeface="Oswald"/>
                <a:sym typeface="Oswald"/>
              </a:rPr>
              <a:t>tx carrying color blue for example</a:t>
            </a:r>
            <a:endParaRPr sz="3000">
              <a:solidFill>
                <a:schemeClr val="dk1"/>
              </a:solidFill>
              <a:latin typeface="Oswald"/>
              <a:ea typeface="Oswald"/>
              <a:cs typeface="Oswald"/>
              <a:sym typeface="Oswald"/>
            </a:endParaRPr>
          </a:p>
        </p:txBody>
      </p:sp>
      <p:sp>
        <p:nvSpPr>
          <p:cNvPr id="126" name="Google Shape;126;p21"/>
          <p:cNvSpPr txBox="1"/>
          <p:nvPr/>
        </p:nvSpPr>
        <p:spPr>
          <a:xfrm>
            <a:off x="989050" y="1937650"/>
            <a:ext cx="4210500" cy="783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000">
                <a:solidFill>
                  <a:schemeClr val="dk1"/>
                </a:solidFill>
                <a:latin typeface="Oswald"/>
                <a:ea typeface="Oswald"/>
                <a:cs typeface="Oswald"/>
                <a:sym typeface="Oswald"/>
              </a:rPr>
              <a:t>2. Update node color</a:t>
            </a:r>
            <a:endParaRPr sz="3000">
              <a:solidFill>
                <a:schemeClr val="dk1"/>
              </a:solidFill>
              <a:latin typeface="Oswald"/>
              <a:ea typeface="Oswald"/>
              <a:cs typeface="Oswald"/>
              <a:sym typeface="Oswald"/>
            </a:endParaRPr>
          </a:p>
        </p:txBody>
      </p:sp>
      <p:cxnSp>
        <p:nvCxnSpPr>
          <p:cNvPr id="127" name="Google Shape;127;p21"/>
          <p:cNvCxnSpPr/>
          <p:nvPr/>
        </p:nvCxnSpPr>
        <p:spPr>
          <a:xfrm flipH="1" rot="10800000">
            <a:off x="1236450" y="1457950"/>
            <a:ext cx="5108400" cy="413400"/>
          </a:xfrm>
          <a:prstGeom prst="straightConnector1">
            <a:avLst/>
          </a:prstGeom>
          <a:noFill/>
          <a:ln cap="flat" cmpd="sng" w="9525">
            <a:solidFill>
              <a:srgbClr val="FFFFFF"/>
            </a:solidFill>
            <a:prstDash val="solid"/>
            <a:round/>
            <a:headEnd len="med" w="med" type="none"/>
            <a:tailEnd len="med" w="med" type="triangle"/>
          </a:ln>
        </p:spPr>
      </p:cxnSp>
      <p:sp>
        <p:nvSpPr>
          <p:cNvPr id="128" name="Google Shape;128;p21"/>
          <p:cNvSpPr txBox="1"/>
          <p:nvPr/>
        </p:nvSpPr>
        <p:spPr>
          <a:xfrm>
            <a:off x="2052725" y="1259625"/>
            <a:ext cx="2601000" cy="25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Oswald"/>
                <a:ea typeface="Oswald"/>
                <a:cs typeface="Oswald"/>
                <a:sym typeface="Oswald"/>
              </a:rPr>
              <a:t>3. Send queries</a:t>
            </a:r>
            <a:endParaRPr sz="3000">
              <a:solidFill>
                <a:schemeClr val="dk1"/>
              </a:solidFill>
              <a:latin typeface="Oswald"/>
              <a:ea typeface="Oswald"/>
              <a:cs typeface="Oswald"/>
              <a:sym typeface="Oswald"/>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